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1" r:id="rId4"/>
  </p:sldMasterIdLst>
  <p:notesMasterIdLst>
    <p:notesMasterId r:id="rId39"/>
  </p:notesMasterIdLst>
  <p:handoutMasterIdLst>
    <p:handoutMasterId r:id="rId40"/>
  </p:handoutMasterIdLst>
  <p:sldIdLst>
    <p:sldId id="1289" r:id="rId5"/>
    <p:sldId id="1282" r:id="rId6"/>
    <p:sldId id="1181" r:id="rId7"/>
    <p:sldId id="665" r:id="rId8"/>
    <p:sldId id="1064" r:id="rId9"/>
    <p:sldId id="589" r:id="rId10"/>
    <p:sldId id="675" r:id="rId11"/>
    <p:sldId id="587" r:id="rId12"/>
    <p:sldId id="676" r:id="rId13"/>
    <p:sldId id="586" r:id="rId14"/>
    <p:sldId id="677" r:id="rId15"/>
    <p:sldId id="678" r:id="rId16"/>
    <p:sldId id="679" r:id="rId17"/>
    <p:sldId id="681" r:id="rId18"/>
    <p:sldId id="584" r:id="rId19"/>
    <p:sldId id="583" r:id="rId20"/>
    <p:sldId id="582" r:id="rId21"/>
    <p:sldId id="580" r:id="rId22"/>
    <p:sldId id="579" r:id="rId23"/>
    <p:sldId id="577" r:id="rId24"/>
    <p:sldId id="578" r:id="rId25"/>
    <p:sldId id="1283" r:id="rId26"/>
    <p:sldId id="642" r:id="rId27"/>
    <p:sldId id="641" r:id="rId28"/>
    <p:sldId id="640" r:id="rId29"/>
    <p:sldId id="639" r:id="rId30"/>
    <p:sldId id="921" r:id="rId31"/>
    <p:sldId id="1474" r:id="rId32"/>
    <p:sldId id="1475" r:id="rId33"/>
    <p:sldId id="1476" r:id="rId34"/>
    <p:sldId id="1477" r:id="rId35"/>
    <p:sldId id="1478" r:id="rId36"/>
    <p:sldId id="1479" r:id="rId37"/>
    <p:sldId id="1480" r:id="rId38"/>
  </p:sldIdLst>
  <p:sldSz cx="12192000" cy="6858000"/>
  <p:notesSz cx="6881813" cy="9296400"/>
  <p:custShowLst>
    <p:custShow name="Lesson 1: Training Management Overview" id="0">
      <p:sldLst/>
    </p:custShow>
    <p:custShow name="Lesson 2: Army Training Management System" id="1">
      <p:sldLst/>
    </p:custShow>
    <p:custShow name="Lesson 3: DTMS Introduction" id="2">
      <p:sldLst/>
    </p:custShow>
    <p:custShow name="Lesson 4: Preparatory Functions" id="3">
      <p:sldLst>
        <p:sld r:id="rId8"/>
        <p:sld r:id="rId9"/>
        <p:sld r:id="rId10"/>
        <p:sld r:id="rId11"/>
        <p:sld r:id="rId12"/>
        <p:sld r:id="rId13"/>
        <p:sld r:id="rId14"/>
        <p:sld r:id="rId15"/>
        <p:sld r:id="rId16"/>
        <p:sld r:id="rId17"/>
        <p:sld r:id="rId18"/>
        <p:sld r:id="rId19"/>
        <p:sld r:id="rId20"/>
        <p:sld r:id="rId21"/>
        <p:sld r:id="rId22"/>
        <p:sld r:id="rId23"/>
        <p:sld r:id="rId24"/>
        <p:sld r:id="rId25"/>
        <p:sld r:id="rId26"/>
        <p:sld r:id="rId27"/>
        <p:sld r:id="rId28"/>
        <p:sld r:id="rId29"/>
        <p:sld r:id="rId30"/>
        <p:sld r:id="rId31"/>
      </p:sldLst>
    </p:custShow>
    <p:custShow name="Lesson 1: Schedule Event" id="4">
      <p:sldLst/>
    </p:custShow>
    <p:custShow name="Lesson 2: Manage Event" id="5">
      <p:sldLst/>
    </p:custShow>
    <p:custShow name="Lesson 3: Manage Event Sets/Checklists" id="6">
      <p:sldLst/>
    </p:custShow>
    <p:custShow name="Lesson 4: Calendars" id="7">
      <p:sldLst/>
    </p:custShow>
    <p:custShow name="Lesson 5: Training Schedules" id="8">
      <p:sldLst/>
    </p:custShow>
    <p:custShow name="Lesson 6: CATS Planning Tools" id="9">
      <p:sldLst/>
    </p:custShow>
    <p:custShow name="Lesson 7: Additional Items" id="10">
      <p:sldLst/>
    </p:custShow>
    <p:custShow name="Module I Check on Learning" id="11">
      <p:sldLst>
        <p:sld r:id="rId32"/>
        <p:sld r:id="rId33"/>
        <p:sld r:id="rId34"/>
        <p:sld r:id="rId35"/>
      </p:sldLst>
    </p:custShow>
    <p:custShow name="Lesson 1: METL" id="12">
      <p:sldLst/>
    </p:custShow>
    <p:custShow name="Lesson 2: Weapons Management" id="13">
      <p:sldLst/>
    </p:custShow>
    <p:custShow name="Lesson 3: Tasks" id="14">
      <p:sldLst/>
    </p:custShow>
    <p:custShow name="Lesson 1: Training Dashboard Tab" id="15">
      <p:sldLst/>
    </p:custShow>
    <p:custShow name="Lesson 2: Record Soldier Training Wizard" id="16">
      <p:sldLst/>
    </p:custShow>
    <p:custShow name="Lesson 3: Individual Training Record" id="17">
      <p:sldLst/>
    </p:custShow>
    <p:custShow name="Lesson 4: Small Unit Leader Tool" id="18">
      <p:sldLst/>
    </p:custShow>
    <p:custShow name="Lesson 5: Data Transfer (Real-Time)" id="19">
      <p:sldLst/>
    </p:custShow>
    <p:custShow name="Lesson 1: Reports Drop-Down (Grid Reports)" id="20">
      <p:sldLst/>
    </p:custShow>
    <p:custShow name="Lesson 2: ACFT Filters" id="21">
      <p:sldLst/>
    </p:custShow>
    <p:custShow name="Lesson 3: Individual Training Record (Report)" id="22">
      <p:sldLst/>
    </p:custShow>
    <p:custShow name="Review Summary I" id="23">
      <p:sldLst/>
    </p:custShow>
    <p:custShow name="Module II Check on Learning" id="24">
      <p:sldLst/>
    </p:custShow>
    <p:custShow name="Review Summary II" id="25">
      <p:sldLst/>
    </p:custShow>
    <p:custShow name="Module III Check on Learning" id="26">
      <p:sldLst/>
    </p:custShow>
    <p:custShow name="Review Summary III" id="27">
      <p:sldLst/>
    </p:custShow>
    <p:custShow name="Module IV Check on Learning" id="28">
      <p:sldLst/>
    </p:custShow>
    <p:custShow name="Review Summary IV" id="29">
      <p:sldLst/>
    </p:custShow>
    <p:custShow name="Module V Check on Learning" id="30">
      <p:sldLst/>
    </p:custShow>
    <p:custShow name="Review Summary V" id="31">
      <p:sldLst/>
    </p:custShow>
    <p:custShow name="End of Course Check on Learning" id="32">
      <p:sldLst/>
    </p:custShow>
    <p:custShow name="End of Course Review" id="33">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70" userDrawn="1">
          <p15:clr>
            <a:srgbClr val="A4A3A4"/>
          </p15:clr>
        </p15:guide>
        <p15:guide id="2"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D Admin" initials="DA" lastIdx="1" clrIdx="0">
    <p:extLst>
      <p:ext uri="{19B8F6BF-5375-455C-9EA6-DF929625EA0E}">
        <p15:presenceInfo xmlns:p15="http://schemas.microsoft.com/office/powerpoint/2012/main" userId="DoD 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FF00"/>
        </p14:laserClr>
      </p:ext>
      <p:ext uri="{2FDB2607-1784-4EEB-B798-7EB5836EED8A}">
        <p14:showMediaCtrls xmlns:p14="http://schemas.microsoft.com/office/powerpoint/2010/main" val="1"/>
      </p:ext>
    </p:extLst>
  </p:showPr>
  <p:clrMru>
    <a:srgbClr val="FFFFFF"/>
    <a:srgbClr val="FFC000"/>
    <a:srgbClr val="BDCBDB"/>
    <a:srgbClr val="B6C4DA"/>
    <a:srgbClr val="E9EFF7"/>
    <a:srgbClr val="E0E9F4"/>
    <a:srgbClr val="C89800"/>
    <a:srgbClr val="4E6A98"/>
    <a:srgbClr val="76B531"/>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80" autoAdjust="0"/>
    <p:restoredTop sz="97030" autoAdjust="0"/>
  </p:normalViewPr>
  <p:slideViewPr>
    <p:cSldViewPr snapToGrid="0">
      <p:cViewPr varScale="1">
        <p:scale>
          <a:sx n="151" d="100"/>
          <a:sy n="151" d="100"/>
        </p:scale>
        <p:origin x="1296" y="192"/>
      </p:cViewPr>
      <p:guideLst>
        <p:guide orient="horz" pos="2770"/>
        <p:guide/>
      </p:guideLst>
    </p:cSldViewPr>
  </p:slideViewPr>
  <p:outlineViewPr>
    <p:cViewPr>
      <p:scale>
        <a:sx n="100" d="100"/>
        <a:sy n="100" d="100"/>
      </p:scale>
      <p:origin x="0" y="-34026"/>
    </p:cViewPr>
  </p:outlineViewPr>
  <p:notesTextViewPr>
    <p:cViewPr>
      <p:scale>
        <a:sx n="3" d="2"/>
        <a:sy n="3" d="2"/>
      </p:scale>
      <p:origin x="0" y="0"/>
    </p:cViewPr>
  </p:notesTextViewPr>
  <p:sorterViewPr>
    <p:cViewPr varScale="1">
      <p:scale>
        <a:sx n="1" d="1"/>
        <a:sy n="1" d="1"/>
      </p:scale>
      <p:origin x="0" y="0"/>
    </p:cViewPr>
  </p:sorterViewPr>
  <p:notesViewPr>
    <p:cSldViewPr snapToGrid="0">
      <p:cViewPr>
        <p:scale>
          <a:sx n="100" d="100"/>
          <a:sy n="100" d="100"/>
        </p:scale>
        <p:origin x="-2826" y="852"/>
      </p:cViewPr>
      <p:guideLst>
        <p:guide orient="horz" pos="2928"/>
        <p:guide pos="216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0" y="0"/>
            <a:ext cx="2982742" cy="465138"/>
          </a:xfrm>
          <a:prstGeom prst="rect">
            <a:avLst/>
          </a:prstGeom>
        </p:spPr>
        <p:txBody>
          <a:bodyPr vert="horz" lIns="90700" tIns="45351" rIns="90700" bIns="45351" rtlCol="0"/>
          <a:lstStyle>
            <a:lvl1pPr algn="l">
              <a:defRPr sz="1200"/>
            </a:lvl1pPr>
          </a:lstStyle>
          <a:p>
            <a:endParaRPr lang="en-US" dirty="0"/>
          </a:p>
        </p:txBody>
      </p:sp>
      <p:sp>
        <p:nvSpPr>
          <p:cNvPr id="3" name="Date Placeholder 2"/>
          <p:cNvSpPr>
            <a:spLocks noGrp="1"/>
          </p:cNvSpPr>
          <p:nvPr>
            <p:ph type="dt" sz="quarter" idx="1"/>
          </p:nvPr>
        </p:nvSpPr>
        <p:spPr>
          <a:xfrm>
            <a:off x="3897515" y="0"/>
            <a:ext cx="2982742" cy="465138"/>
          </a:xfrm>
          <a:prstGeom prst="rect">
            <a:avLst/>
          </a:prstGeom>
        </p:spPr>
        <p:txBody>
          <a:bodyPr vert="horz" lIns="90700" tIns="45351" rIns="90700" bIns="45351" rtlCol="0"/>
          <a:lstStyle>
            <a:lvl1pPr algn="r">
              <a:defRPr sz="1200"/>
            </a:lvl1pPr>
          </a:lstStyle>
          <a:p>
            <a:fld id="{4F7FE498-04AD-4B92-B34B-6087D055EE13}" type="datetimeFigureOut">
              <a:rPr lang="en-US" smtClean="0"/>
              <a:pPr/>
              <a:t>6/26/22</a:t>
            </a:fld>
            <a:endParaRPr lang="en-US" dirty="0"/>
          </a:p>
        </p:txBody>
      </p:sp>
      <p:sp>
        <p:nvSpPr>
          <p:cNvPr id="4" name="Footer Placeholder 3"/>
          <p:cNvSpPr>
            <a:spLocks noGrp="1"/>
          </p:cNvSpPr>
          <p:nvPr>
            <p:ph type="ftr" sz="quarter" idx="2"/>
          </p:nvPr>
        </p:nvSpPr>
        <p:spPr>
          <a:xfrm>
            <a:off x="10" y="8829676"/>
            <a:ext cx="2982742" cy="465138"/>
          </a:xfrm>
          <a:prstGeom prst="rect">
            <a:avLst/>
          </a:prstGeom>
        </p:spPr>
        <p:txBody>
          <a:bodyPr vert="horz" lIns="90700" tIns="45351" rIns="90700" bIns="45351"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97515" y="8829676"/>
            <a:ext cx="2982742" cy="465138"/>
          </a:xfrm>
          <a:prstGeom prst="rect">
            <a:avLst/>
          </a:prstGeom>
        </p:spPr>
        <p:txBody>
          <a:bodyPr vert="horz" lIns="90700" tIns="45351" rIns="90700" bIns="45351" rtlCol="0" anchor="b"/>
          <a:lstStyle>
            <a:lvl1pPr algn="r">
              <a:defRPr sz="1200"/>
            </a:lvl1pPr>
          </a:lstStyle>
          <a:p>
            <a:fld id="{AE3370FD-B058-489A-9139-6CD2DC762DD2}" type="slidenum">
              <a:rPr lang="en-US" smtClean="0"/>
              <a:pPr/>
              <a:t>‹#›</a:t>
            </a:fld>
            <a:endParaRPr lang="en-US" dirty="0"/>
          </a:p>
        </p:txBody>
      </p:sp>
    </p:spTree>
    <p:extLst>
      <p:ext uri="{BB962C8B-B14F-4D97-AF65-F5344CB8AC3E}">
        <p14:creationId xmlns:p14="http://schemas.microsoft.com/office/powerpoint/2010/main" val="3386684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0" y="0"/>
            <a:ext cx="2982119" cy="464820"/>
          </a:xfrm>
          <a:prstGeom prst="rect">
            <a:avLst/>
          </a:prstGeom>
        </p:spPr>
        <p:txBody>
          <a:bodyPr vert="horz" lIns="92424" tIns="46211" rIns="92424" bIns="46211" rtlCol="0"/>
          <a:lstStyle>
            <a:lvl1pPr algn="l">
              <a:defRPr sz="1200"/>
            </a:lvl1pPr>
          </a:lstStyle>
          <a:p>
            <a:endParaRPr lang="en-US" dirty="0"/>
          </a:p>
        </p:txBody>
      </p:sp>
      <p:sp>
        <p:nvSpPr>
          <p:cNvPr id="3" name="Date Placeholder 2"/>
          <p:cNvSpPr>
            <a:spLocks noGrp="1"/>
          </p:cNvSpPr>
          <p:nvPr>
            <p:ph type="dt" idx="1"/>
          </p:nvPr>
        </p:nvSpPr>
        <p:spPr>
          <a:xfrm>
            <a:off x="3898112" y="0"/>
            <a:ext cx="2982119" cy="464820"/>
          </a:xfrm>
          <a:prstGeom prst="rect">
            <a:avLst/>
          </a:prstGeom>
        </p:spPr>
        <p:txBody>
          <a:bodyPr vert="horz" lIns="92424" tIns="46211" rIns="92424" bIns="46211" rtlCol="0"/>
          <a:lstStyle>
            <a:lvl1pPr algn="r">
              <a:defRPr sz="1200"/>
            </a:lvl1pPr>
          </a:lstStyle>
          <a:p>
            <a:fld id="{C721660B-CC9F-4739-A1AA-A138AEFF287F}" type="datetimeFigureOut">
              <a:rPr lang="en-US" smtClean="0"/>
              <a:pPr/>
              <a:t>6/26/22</a:t>
            </a:fld>
            <a:endParaRPr lang="en-US" dirty="0"/>
          </a:p>
        </p:txBody>
      </p:sp>
      <p:sp>
        <p:nvSpPr>
          <p:cNvPr id="4" name="Slide Image Placeholder 3"/>
          <p:cNvSpPr>
            <a:spLocks noGrp="1" noRot="1" noChangeAspect="1"/>
          </p:cNvSpPr>
          <p:nvPr>
            <p:ph type="sldImg" idx="2"/>
          </p:nvPr>
        </p:nvSpPr>
        <p:spPr>
          <a:xfrm>
            <a:off x="342900" y="696913"/>
            <a:ext cx="6196013" cy="3486150"/>
          </a:xfrm>
          <a:prstGeom prst="rect">
            <a:avLst/>
          </a:prstGeom>
          <a:noFill/>
          <a:ln w="12700">
            <a:solidFill>
              <a:prstClr val="black"/>
            </a:solidFill>
          </a:ln>
        </p:spPr>
        <p:txBody>
          <a:bodyPr vert="horz" lIns="92424" tIns="46211" rIns="92424" bIns="46211" rtlCol="0" anchor="ctr"/>
          <a:lstStyle/>
          <a:p>
            <a:endParaRPr lang="en-US" dirty="0"/>
          </a:p>
        </p:txBody>
      </p:sp>
      <p:sp>
        <p:nvSpPr>
          <p:cNvPr id="5" name="Notes Placeholder 4"/>
          <p:cNvSpPr>
            <a:spLocks noGrp="1"/>
          </p:cNvSpPr>
          <p:nvPr>
            <p:ph type="body" sz="quarter" idx="3"/>
          </p:nvPr>
        </p:nvSpPr>
        <p:spPr>
          <a:xfrm>
            <a:off x="688183" y="4415791"/>
            <a:ext cx="5505450" cy="4183380"/>
          </a:xfrm>
          <a:prstGeom prst="rect">
            <a:avLst/>
          </a:prstGeom>
        </p:spPr>
        <p:txBody>
          <a:bodyPr vert="horz" lIns="92424" tIns="46211" rIns="92424" bIns="462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0" y="8829968"/>
            <a:ext cx="2982119" cy="464820"/>
          </a:xfrm>
          <a:prstGeom prst="rect">
            <a:avLst/>
          </a:prstGeom>
        </p:spPr>
        <p:txBody>
          <a:bodyPr vert="horz" lIns="92424" tIns="46211" rIns="92424" bIns="4621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12" y="8829968"/>
            <a:ext cx="2982119" cy="464820"/>
          </a:xfrm>
          <a:prstGeom prst="rect">
            <a:avLst/>
          </a:prstGeom>
        </p:spPr>
        <p:txBody>
          <a:bodyPr vert="horz" lIns="92424" tIns="46211" rIns="92424" bIns="46211" rtlCol="0" anchor="b"/>
          <a:lstStyle>
            <a:lvl1pPr algn="r">
              <a:defRPr sz="1200"/>
            </a:lvl1pPr>
          </a:lstStyle>
          <a:p>
            <a:fld id="{A9023E68-E8F9-404D-891E-E9678D207BDD}" type="slidenum">
              <a:rPr lang="en-US" smtClean="0"/>
              <a:pPr/>
              <a:t>‹#›</a:t>
            </a:fld>
            <a:endParaRPr lang="en-US" dirty="0"/>
          </a:p>
        </p:txBody>
      </p:sp>
    </p:spTree>
    <p:extLst>
      <p:ext uri="{BB962C8B-B14F-4D97-AF65-F5344CB8AC3E}">
        <p14:creationId xmlns:p14="http://schemas.microsoft.com/office/powerpoint/2010/main" val="180051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658813" y="1154113"/>
            <a:ext cx="5540375" cy="3117850"/>
          </a:xfrm>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b="1" dirty="0">
                <a:latin typeface=" Arial"/>
              </a:rPr>
              <a:t>INSTRUCTOR ONLY: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 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latin typeface=" Arial"/>
              </a:rPr>
              <a:t>Primary instructor/facilitator Introductions</a:t>
            </a:r>
            <a:r>
              <a:rPr lang="en-US" sz="1200" b="0" baseline="0" dirty="0">
                <a:latin typeface=" Arial"/>
              </a:rPr>
              <a:t> –</a:t>
            </a:r>
            <a:r>
              <a:rPr lang="en-US" sz="1200" b="1" baseline="0" dirty="0">
                <a:latin typeface=" Arial"/>
              </a:rPr>
              <a:t> </a:t>
            </a:r>
            <a:r>
              <a:rPr lang="en-US" sz="1200" b="0" i="0" u="none" strike="noStrike" kern="1200" baseline="0" dirty="0">
                <a:solidFill>
                  <a:schemeClr val="tx1"/>
                </a:solidFill>
                <a:latin typeface="+mn-lt"/>
                <a:ea typeface="+mn-ea"/>
                <a:cs typeface="+mn-cs"/>
              </a:rPr>
              <a:t>Introduce yourself and describe your professional experiences in DTMS. </a:t>
            </a:r>
            <a:r>
              <a:rPr lang="en-US" sz="1200" baseline="0" dirty="0">
                <a:latin typeface=" Arial"/>
                <a:cs typeface="Arial" charset="0"/>
              </a:rPr>
              <a:t>Introduce members of your team (a</a:t>
            </a:r>
            <a:r>
              <a:rPr lang="en-US" sz="1200" b="0" baseline="0" dirty="0">
                <a:latin typeface=" Arial"/>
                <a:cs typeface="Arial" charset="0"/>
              </a:rPr>
              <a:t>lternate instructors/facilitators)</a:t>
            </a:r>
            <a:r>
              <a:rPr lang="en-US" sz="1200" baseline="0" dirty="0">
                <a:latin typeface=" Arial"/>
                <a:cs typeface="Arial" charset="0"/>
              </a:rPr>
              <a:t>.</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 Arial"/>
              </a:rPr>
              <a:t>INSTRUCTOR NOTES: </a:t>
            </a:r>
          </a:p>
          <a:p>
            <a:endParaRPr lang="en-US" sz="1200" b="0" i="0" u="none" strike="noStrike" kern="1200" baseline="0" dirty="0">
              <a:solidFill>
                <a:schemeClr val="tx1"/>
              </a:solidFill>
              <a:latin typeface="+mn-lt"/>
              <a:ea typeface="+mn-ea"/>
              <a:cs typeface="+mn-cs"/>
            </a:endParaRPr>
          </a:p>
          <a:p>
            <a:r>
              <a:rPr lang="en-US" sz="1200" b="0" i="1" kern="1200" dirty="0">
                <a:solidFill>
                  <a:schemeClr val="tx1"/>
                </a:solidFill>
                <a:effectLst/>
                <a:latin typeface="Times New Roman" panose="02020603050405020304" pitchFamily="18" charset="0"/>
                <a:ea typeface="+mn-ea"/>
                <a:cs typeface="Times New Roman" panose="02020603050405020304" pitchFamily="18" charset="0"/>
              </a:rPr>
              <a:t>This training is designed for 2-hours of classroom instructions and introduces you to DTMS Preparatory Functions</a:t>
            </a:r>
            <a:r>
              <a:rPr lang="en-US" sz="1200" b="0" kern="1200" dirty="0">
                <a:solidFill>
                  <a:schemeClr val="tx1"/>
                </a:solidFill>
                <a:effectLst/>
                <a:latin typeface="Times New Roman" panose="02020603050405020304" pitchFamily="18" charset="0"/>
                <a:ea typeface="+mn-ea"/>
                <a:cs typeface="Times New Roman" panose="02020603050405020304" pitchFamily="18" charset="0"/>
              </a:rPr>
              <a:t>.</a:t>
            </a:r>
            <a:r>
              <a:rPr lang="en-US" b="0" dirty="0">
                <a:effectLst/>
                <a:latin typeface="Times New Roman" panose="02020603050405020304" pitchFamily="18" charset="0"/>
                <a:cs typeface="Times New Roman" panose="02020603050405020304" pitchFamily="18" charset="0"/>
              </a:rPr>
              <a:t> </a:t>
            </a:r>
            <a:endParaRPr lang="en-US" sz="1200" b="0"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latin typeface="Times New Roman" panose="02020603050405020304" pitchFamily="18" charset="0"/>
                <a:cs typeface="Times New Roman" panose="02020603050405020304" pitchFamily="18" charset="0"/>
              </a:rPr>
              <a:t>Student introductions</a:t>
            </a:r>
            <a:r>
              <a:rPr lang="en-US" sz="1200" b="0" baseline="0" dirty="0">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baseline="0" dirty="0">
              <a:latin typeface=" 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baseline="0" dirty="0">
                <a:latin typeface=" Arial"/>
              </a:rPr>
              <a:t>h</a:t>
            </a:r>
            <a:r>
              <a:rPr lang="en-US" sz="1200" dirty="0">
                <a:latin typeface=" Arial"/>
              </a:rPr>
              <a:t>ave each</a:t>
            </a:r>
            <a:r>
              <a:rPr lang="en-US" sz="1200" baseline="0" dirty="0">
                <a:latin typeface=" Arial"/>
              </a:rPr>
              <a:t> of the students introduce themselves: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latin typeface=" Arial"/>
            </a:endParaRP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US" sz="1200" baseline="0" dirty="0">
                <a:latin typeface=" Arial"/>
              </a:rPr>
              <a:t>Rank &amp; Name</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US" sz="1200" baseline="0" dirty="0">
                <a:latin typeface=" Arial"/>
              </a:rPr>
              <a:t>Unit assignment</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US" sz="1200" baseline="0" dirty="0">
                <a:latin typeface=" Arial"/>
              </a:rPr>
              <a:t>Duty position</a:t>
            </a:r>
            <a:endParaRPr lang="en-US" sz="1000" baseline="0" dirty="0">
              <a:latin typeface=" Aria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 Arial"/>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a:solidFill>
                  <a:schemeClr val="tx1"/>
                </a:solidFill>
                <a:effectLst/>
                <a:latin typeface=" Arial"/>
                <a:ea typeface="+mn-ea"/>
                <a:cs typeface="Arial" charset="0"/>
              </a:rPr>
              <a:t>Next slide</a:t>
            </a:r>
            <a:endParaRPr lang="en-US" sz="1200" kern="1200" dirty="0">
              <a:solidFill>
                <a:schemeClr val="tx1"/>
              </a:solidFill>
              <a:effectLst/>
              <a:latin typeface=" Arial"/>
              <a:ea typeface="+mn-ea"/>
              <a:cs typeface="+mn-cs"/>
            </a:endParaRPr>
          </a:p>
        </p:txBody>
      </p:sp>
      <p:sp>
        <p:nvSpPr>
          <p:cNvPr id="4" name="Slide Number Placeholder 3"/>
          <p:cNvSpPr>
            <a:spLocks noGrp="1"/>
          </p:cNvSpPr>
          <p:nvPr>
            <p:ph type="sldNum" sz="quarter" idx="5"/>
          </p:nvPr>
        </p:nvSpPr>
        <p:spPr/>
        <p:txBody>
          <a:bodyPr/>
          <a:lstStyle/>
          <a:p>
            <a:pPr>
              <a:defRPr/>
            </a:pPr>
            <a:fld id="{4BB3578B-45DD-416F-8FD3-234514B3CE26}" type="slidenum">
              <a:rPr lang="en-US">
                <a:solidFill>
                  <a:prstClr val="black"/>
                </a:solidFill>
              </a:rPr>
              <a:pPr>
                <a:defRPr/>
              </a:pPr>
              <a:t>1</a:t>
            </a:fld>
            <a:endParaRPr lang="en-US" dirty="0">
              <a:solidFill>
                <a:prstClr val="black"/>
              </a:solidFill>
            </a:endParaRPr>
          </a:p>
        </p:txBody>
      </p:sp>
    </p:spTree>
    <p:extLst>
      <p:ext uri="{BB962C8B-B14F-4D97-AF65-F5344CB8AC3E}">
        <p14:creationId xmlns:p14="http://schemas.microsoft.com/office/powerpoint/2010/main" val="1771407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Reference:</a:t>
            </a:r>
            <a:r>
              <a:rPr lang="en-US" b="1" baseline="0" dirty="0">
                <a:latin typeface=" Arial"/>
              </a:rPr>
              <a:t> </a:t>
            </a:r>
            <a:r>
              <a:rPr lang="en-US" sz="1200" b="0" i="0" u="none" strike="noStrike" kern="1200" baseline="0" dirty="0">
                <a:solidFill>
                  <a:schemeClr val="tx1"/>
                </a:solidFill>
                <a:latin typeface=" Arial"/>
                <a:ea typeface="+mn-ea"/>
                <a:cs typeface="+mn-cs"/>
              </a:rPr>
              <a:t>Digital Training Management System (https://dtms.army.mil).</a:t>
            </a:r>
          </a:p>
          <a:p>
            <a:endParaRPr lang="en-US" dirty="0">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INSTRUCTOR ONLY: </a:t>
            </a:r>
            <a:r>
              <a:rPr lang="en-US" b="0" baseline="0" dirty="0">
                <a:latin typeface=" Arial"/>
              </a:rPr>
              <a:t>The </a:t>
            </a:r>
            <a:r>
              <a:rPr lang="en-US" sz="1200" b="0" kern="1200" baseline="0" dirty="0">
                <a:solidFill>
                  <a:schemeClr val="tx1"/>
                </a:solidFill>
                <a:effectLst/>
                <a:latin typeface=" Arial"/>
                <a:ea typeface="+mn-ea"/>
                <a:cs typeface="Arial" panose="020B0604020202020204" pitchFamily="34" charset="0"/>
              </a:rPr>
              <a:t>instructor/facilitator must demonstrate the functionality on a live network (depending on network availability). When network connectivity </a:t>
            </a:r>
            <a:r>
              <a:rPr lang="en-US" sz="1200" b="0" u="sng" kern="1200" baseline="0" dirty="0">
                <a:solidFill>
                  <a:schemeClr val="tx1"/>
                </a:solidFill>
                <a:effectLst/>
                <a:latin typeface=" Arial"/>
                <a:ea typeface="+mn-ea"/>
                <a:cs typeface="Arial" panose="020B0604020202020204" pitchFamily="34" charset="0"/>
              </a:rPr>
              <a:t>is not</a:t>
            </a:r>
            <a:r>
              <a:rPr lang="en-US" sz="1200" b="0" u="none" kern="1200" baseline="0" dirty="0">
                <a:solidFill>
                  <a:schemeClr val="tx1"/>
                </a:solidFill>
                <a:effectLst/>
                <a:latin typeface=" Arial"/>
                <a:ea typeface="+mn-ea"/>
                <a:cs typeface="Arial" panose="020B0604020202020204" pitchFamily="34" charset="0"/>
              </a:rPr>
              <a:t> </a:t>
            </a:r>
            <a:r>
              <a:rPr lang="en-US" sz="1200" b="0" kern="1200" baseline="0" dirty="0">
                <a:solidFill>
                  <a:schemeClr val="tx1"/>
                </a:solidFill>
                <a:effectLst/>
                <a:latin typeface=" Arial"/>
                <a:ea typeface="+mn-ea"/>
                <a:cs typeface="Arial" panose="020B0604020202020204" pitchFamily="34" charset="0"/>
              </a:rPr>
              <a:t>available, the instructor/facilitator must initiate contingency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 Arial"/>
            </a:endParaRPr>
          </a:p>
          <a:p>
            <a:r>
              <a:rPr lang="en-US" sz="1200" b="1" kern="1200" dirty="0">
                <a:solidFill>
                  <a:schemeClr val="tx1"/>
                </a:solidFill>
                <a:effectLst/>
                <a:latin typeface=" Arial"/>
                <a:ea typeface="+mn-ea"/>
                <a:cs typeface="Arial" panose="020B0604020202020204" pitchFamily="34" charset="0"/>
              </a:rPr>
              <a:t>INSTRUCTOR NOTES:</a:t>
            </a:r>
          </a:p>
          <a:p>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Add</a:t>
            </a:r>
            <a:r>
              <a:rPr lang="en-US" sz="1200" b="1" kern="1200" baseline="0" dirty="0">
                <a:solidFill>
                  <a:schemeClr val="tx1"/>
                </a:solidFill>
                <a:effectLst/>
                <a:latin typeface="+mn-lt"/>
                <a:ea typeface="+mn-ea"/>
                <a:cs typeface="+mn-cs"/>
              </a:rPr>
              <a:t> New Record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a:solidFill>
                  <a:schemeClr val="tx1"/>
                </a:solidFill>
                <a:effectLst/>
                <a:latin typeface="+mn-lt"/>
                <a:ea typeface="+mn-ea"/>
                <a:cs typeface="+mn-cs"/>
              </a:rPr>
              <a:t>To add new record, click the (+) </a:t>
            </a:r>
            <a:r>
              <a:rPr lang="en-US" sz="1200" b="1" kern="1200" baseline="0" dirty="0">
                <a:solidFill>
                  <a:schemeClr val="tx1"/>
                </a:solidFill>
                <a:effectLst/>
                <a:latin typeface="+mn-lt"/>
                <a:ea typeface="+mn-ea"/>
                <a:cs typeface="+mn-cs"/>
              </a:rPr>
              <a:t>Plus</a:t>
            </a:r>
            <a:r>
              <a:rPr lang="en-US" sz="1200" kern="1200" baseline="0" dirty="0">
                <a:solidFill>
                  <a:schemeClr val="tx1"/>
                </a:solidFill>
                <a:effectLst/>
                <a:latin typeface="+mn-lt"/>
                <a:ea typeface="+mn-ea"/>
                <a:cs typeface="+mn-cs"/>
              </a:rPr>
              <a:t> icon.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a:solidFill>
                  <a:schemeClr val="tx1"/>
                </a:solidFill>
                <a:effectLst/>
                <a:latin typeface="+mn-lt"/>
                <a:ea typeface="+mn-ea"/>
                <a:cs typeface="+mn-cs"/>
              </a:rPr>
              <a:t>The screen refreshes and an additional row opens.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kern="1200" baseline="0" dirty="0">
                <a:solidFill>
                  <a:schemeClr val="tx1"/>
                </a:solidFill>
                <a:effectLst/>
                <a:latin typeface="+mn-lt"/>
                <a:ea typeface="+mn-ea"/>
                <a:cs typeface="+mn-cs"/>
              </a:rPr>
              <a:t>Enter the </a:t>
            </a:r>
            <a:r>
              <a:rPr lang="en-US" sz="1200" b="1" kern="1200" baseline="0" dirty="0">
                <a:solidFill>
                  <a:schemeClr val="tx1"/>
                </a:solidFill>
                <a:effectLst/>
                <a:latin typeface="+mn-lt"/>
                <a:ea typeface="+mn-ea"/>
                <a:cs typeface="+mn-cs"/>
              </a:rPr>
              <a:t>Subordinate Unit </a:t>
            </a:r>
            <a:r>
              <a:rPr lang="en-US" sz="1200" kern="1200" baseline="0" dirty="0">
                <a:solidFill>
                  <a:schemeClr val="tx1"/>
                </a:solidFill>
                <a:effectLst/>
                <a:latin typeface="+mn-lt"/>
                <a:ea typeface="+mn-ea"/>
                <a:cs typeface="+mn-cs"/>
              </a:rPr>
              <a:t>name in the text field.</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kern="1200" baseline="0" dirty="0">
                <a:solidFill>
                  <a:schemeClr val="tx1"/>
                </a:solidFill>
                <a:effectLst/>
                <a:latin typeface="+mn-lt"/>
                <a:ea typeface="+mn-ea"/>
                <a:cs typeface="+mn-cs"/>
              </a:rPr>
              <a:t>Select the </a:t>
            </a:r>
            <a:r>
              <a:rPr lang="en-US" sz="1200" b="1" kern="1200" baseline="0" dirty="0">
                <a:solidFill>
                  <a:schemeClr val="tx1"/>
                </a:solidFill>
                <a:effectLst/>
                <a:latin typeface="+mn-lt"/>
                <a:ea typeface="+mn-ea"/>
                <a:cs typeface="+mn-cs"/>
              </a:rPr>
              <a:t>Parent Unit </a:t>
            </a:r>
            <a:r>
              <a:rPr lang="en-US" sz="1200" kern="1200" baseline="0" dirty="0">
                <a:solidFill>
                  <a:schemeClr val="tx1"/>
                </a:solidFill>
                <a:effectLst/>
                <a:latin typeface="+mn-lt"/>
                <a:ea typeface="+mn-ea"/>
                <a:cs typeface="+mn-cs"/>
              </a:rPr>
              <a:t>from the drop-down menu.</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kern="1200" baseline="0" dirty="0">
                <a:solidFill>
                  <a:schemeClr val="tx1"/>
                </a:solidFill>
                <a:effectLst/>
                <a:latin typeface="+mn-lt"/>
                <a:ea typeface="+mn-ea"/>
                <a:cs typeface="+mn-cs"/>
              </a:rPr>
              <a:t>Select the </a:t>
            </a:r>
            <a:r>
              <a:rPr lang="en-US" sz="1200" b="1" kern="1200" baseline="0" dirty="0">
                <a:solidFill>
                  <a:schemeClr val="tx1"/>
                </a:solidFill>
                <a:effectLst/>
                <a:latin typeface="+mn-lt"/>
                <a:ea typeface="+mn-ea"/>
                <a:cs typeface="+mn-cs"/>
              </a:rPr>
              <a:t>Echelon</a:t>
            </a:r>
            <a:r>
              <a:rPr lang="en-US" sz="1200" kern="1200" baseline="0" dirty="0">
                <a:solidFill>
                  <a:schemeClr val="tx1"/>
                </a:solidFill>
                <a:effectLst/>
                <a:latin typeface="+mn-lt"/>
                <a:ea typeface="+mn-ea"/>
                <a:cs typeface="+mn-cs"/>
              </a:rPr>
              <a:t> of the subordinate platoon/section/squad from the drop-down menu.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kern="1200" baseline="0" dirty="0">
                <a:solidFill>
                  <a:schemeClr val="tx1"/>
                </a:solidFill>
                <a:effectLst/>
                <a:latin typeface="+mn-lt"/>
                <a:ea typeface="+mn-ea"/>
                <a:cs typeface="+mn-cs"/>
              </a:rPr>
              <a:t>Select the </a:t>
            </a:r>
            <a:r>
              <a:rPr lang="en-US" sz="1200" b="1" kern="1200" baseline="0" dirty="0">
                <a:solidFill>
                  <a:schemeClr val="tx1"/>
                </a:solidFill>
                <a:effectLst/>
                <a:latin typeface="+mn-lt"/>
                <a:ea typeface="+mn-ea"/>
                <a:cs typeface="+mn-cs"/>
              </a:rPr>
              <a:t>Insert</a:t>
            </a:r>
            <a:r>
              <a:rPr lang="en-US" sz="1200" kern="1200" baseline="0" dirty="0">
                <a:solidFill>
                  <a:schemeClr val="tx1"/>
                </a:solidFill>
                <a:effectLst/>
                <a:latin typeface="+mn-lt"/>
                <a:ea typeface="+mn-ea"/>
                <a:cs typeface="+mn-cs"/>
              </a:rPr>
              <a:t> button to record the new record.</a:t>
            </a:r>
          </a:p>
          <a:p>
            <a:endParaRPr lang="en-US" dirty="0"/>
          </a:p>
          <a:p>
            <a:r>
              <a:rPr lang="en-US" dirty="0"/>
              <a:t>Personnel can be aligned with the subordinate unit using the </a:t>
            </a:r>
            <a:r>
              <a:rPr lang="en-US" b="1" dirty="0"/>
              <a:t>Manage </a:t>
            </a:r>
            <a:r>
              <a:rPr lang="en-US" dirty="0"/>
              <a:t>button next to each Subordinate. This will lead to the same location shown later in the discussion of Aligning personnel and using the subordinate unit menus.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lumMod val="50000"/>
                  </a:schemeClr>
                </a:solidFill>
                <a:latin typeface=" Arial"/>
              </a:rPr>
              <a:t>Every company level unit should add a subordinate for personnel that are no longer in the unit (PCS) and one for personnel that are no longer in the military (ETS/Chapter/RET). By placing personnel in these subordinates, a unit can identify the personnel that are no longer present and should not be included in statistics. </a:t>
            </a:r>
          </a:p>
          <a:p>
            <a:endParaRPr lang="en-US" dirty="0"/>
          </a:p>
          <a:p>
            <a:r>
              <a:rPr lang="en-US" dirty="0"/>
              <a:t>Are there any questions?</a:t>
            </a:r>
          </a:p>
          <a:p>
            <a:endParaRPr lang="en-US" dirty="0"/>
          </a:p>
          <a:p>
            <a:r>
              <a:rPr lang="en-US" dirty="0"/>
              <a:t>Next, we will demonstrate how to edit/delete subordinates.</a:t>
            </a:r>
          </a:p>
          <a:p>
            <a:endParaRPr lang="en-US" dirty="0"/>
          </a:p>
          <a:p>
            <a:r>
              <a:rPr lang="en-US" dirty="0"/>
              <a:t>Next slide</a:t>
            </a:r>
          </a:p>
        </p:txBody>
      </p:sp>
      <p:sp>
        <p:nvSpPr>
          <p:cNvPr id="4" name="Slide Number Placeholder 3"/>
          <p:cNvSpPr>
            <a:spLocks noGrp="1"/>
          </p:cNvSpPr>
          <p:nvPr>
            <p:ph type="sldNum" sz="quarter" idx="10"/>
          </p:nvPr>
        </p:nvSpPr>
        <p:spPr/>
        <p:txBody>
          <a:bodyPr/>
          <a:lstStyle/>
          <a:p>
            <a:fld id="{A9023E68-E8F9-404D-891E-E9678D207BDD}" type="slidenum">
              <a:rPr lang="en-US" smtClean="0"/>
              <a:pPr/>
              <a:t>10</a:t>
            </a:fld>
            <a:endParaRPr lang="en-US" dirty="0"/>
          </a:p>
        </p:txBody>
      </p:sp>
    </p:spTree>
    <p:extLst>
      <p:ext uri="{BB962C8B-B14F-4D97-AF65-F5344CB8AC3E}">
        <p14:creationId xmlns:p14="http://schemas.microsoft.com/office/powerpoint/2010/main" val="3002846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Reference:</a:t>
            </a:r>
            <a:r>
              <a:rPr lang="en-US" b="1" baseline="0" dirty="0">
                <a:latin typeface=" Arial"/>
              </a:rPr>
              <a:t> </a:t>
            </a:r>
            <a:r>
              <a:rPr lang="en-US" sz="1200" b="0" i="0" u="none" strike="noStrike" kern="1200" baseline="0" dirty="0">
                <a:solidFill>
                  <a:schemeClr val="tx1"/>
                </a:solidFill>
                <a:latin typeface=" Arial"/>
                <a:ea typeface="+mn-ea"/>
                <a:cs typeface="+mn-cs"/>
              </a:rPr>
              <a:t>Digital Training Management System (https://dtms.army.mil).</a:t>
            </a:r>
          </a:p>
          <a:p>
            <a:endParaRPr lang="en-US" dirty="0">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INSTRUCTOR ONLY: </a:t>
            </a:r>
            <a:r>
              <a:rPr lang="en-US" b="0" baseline="0" dirty="0">
                <a:latin typeface=" Arial"/>
              </a:rPr>
              <a:t>The </a:t>
            </a:r>
            <a:r>
              <a:rPr lang="en-US" sz="1200" b="0" kern="1200" baseline="0" dirty="0">
                <a:solidFill>
                  <a:schemeClr val="tx1"/>
                </a:solidFill>
                <a:effectLst/>
                <a:latin typeface=" Arial"/>
                <a:ea typeface="+mn-ea"/>
                <a:cs typeface="Arial" panose="020B0604020202020204" pitchFamily="34" charset="0"/>
              </a:rPr>
              <a:t>instructor/facilitator must demonstrate the functionality on a live network (depending on network availability). When network connectivity </a:t>
            </a:r>
            <a:r>
              <a:rPr lang="en-US" sz="1200" b="0" u="sng" kern="1200" baseline="0" dirty="0">
                <a:solidFill>
                  <a:schemeClr val="tx1"/>
                </a:solidFill>
                <a:effectLst/>
                <a:latin typeface=" Arial"/>
                <a:ea typeface="+mn-ea"/>
                <a:cs typeface="Arial" panose="020B0604020202020204" pitchFamily="34" charset="0"/>
              </a:rPr>
              <a:t>is not</a:t>
            </a:r>
            <a:r>
              <a:rPr lang="en-US" sz="1200" b="0" u="none" kern="1200" baseline="0" dirty="0">
                <a:solidFill>
                  <a:schemeClr val="tx1"/>
                </a:solidFill>
                <a:effectLst/>
                <a:latin typeface=" Arial"/>
                <a:ea typeface="+mn-ea"/>
                <a:cs typeface="Arial" panose="020B0604020202020204" pitchFamily="34" charset="0"/>
              </a:rPr>
              <a:t> </a:t>
            </a:r>
            <a:r>
              <a:rPr lang="en-US" sz="1200" b="0" kern="1200" baseline="0" dirty="0">
                <a:solidFill>
                  <a:schemeClr val="tx1"/>
                </a:solidFill>
                <a:effectLst/>
                <a:latin typeface=" Arial"/>
                <a:ea typeface="+mn-ea"/>
                <a:cs typeface="Arial" panose="020B0604020202020204" pitchFamily="34" charset="0"/>
              </a:rPr>
              <a:t>available, the instructor/facilitator must initiate contingency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 Arial"/>
            </a:endParaRPr>
          </a:p>
          <a:p>
            <a:r>
              <a:rPr lang="en-US" sz="1200" b="1" kern="1200" dirty="0">
                <a:solidFill>
                  <a:schemeClr val="tx1"/>
                </a:solidFill>
                <a:effectLst/>
                <a:latin typeface=" Arial"/>
                <a:ea typeface="+mn-ea"/>
                <a:cs typeface="Arial" panose="020B0604020202020204" pitchFamily="34" charset="0"/>
              </a:rPr>
              <a:t>INSTRUCTOR NOTES:</a:t>
            </a:r>
          </a:p>
          <a:p>
            <a:endParaRPr lang="en-US" dirty="0"/>
          </a:p>
          <a:p>
            <a:r>
              <a:rPr lang="en-US" b="1" dirty="0"/>
              <a:t>Edit Subordinate</a:t>
            </a:r>
          </a:p>
          <a:p>
            <a:endParaRPr lang="en-US" dirty="0"/>
          </a:p>
          <a:p>
            <a:r>
              <a:rPr lang="en-US" dirty="0"/>
              <a:t>To edit a subordinate, click the </a:t>
            </a:r>
            <a:r>
              <a:rPr lang="en-US" b="1" dirty="0"/>
              <a:t>Edit </a:t>
            </a:r>
            <a:r>
              <a:rPr lang="en-US" dirty="0"/>
              <a:t>button for</a:t>
            </a:r>
            <a:r>
              <a:rPr lang="en-US" baseline="0" dirty="0"/>
              <a:t> the appropriate subordinate.</a:t>
            </a:r>
          </a:p>
          <a:p>
            <a:r>
              <a:rPr lang="en-US" baseline="0" dirty="0"/>
              <a:t>The screen refreshes, and the fields become editable.</a:t>
            </a:r>
          </a:p>
          <a:p>
            <a:pPr marL="0" indent="0">
              <a:buFont typeface="Wingdings" panose="05000000000000000000" pitchFamily="2" charset="2"/>
              <a:buNone/>
            </a:pPr>
            <a:r>
              <a:rPr lang="en-US" baseline="0" dirty="0"/>
              <a:t>Edit the text field by changing the subordinate name.</a:t>
            </a:r>
          </a:p>
          <a:p>
            <a:pPr marL="0" indent="0">
              <a:buFont typeface="Wingdings" panose="05000000000000000000" pitchFamily="2" charset="2"/>
              <a:buNone/>
            </a:pPr>
            <a:r>
              <a:rPr lang="en-US" baseline="0" dirty="0"/>
              <a:t>Change the </a:t>
            </a:r>
            <a:r>
              <a:rPr lang="en-US" b="1" baseline="0" dirty="0"/>
              <a:t>Parent</a:t>
            </a:r>
            <a:r>
              <a:rPr lang="en-US" baseline="0" dirty="0"/>
              <a:t> unit by selecting from the drop-down menu.</a:t>
            </a:r>
          </a:p>
          <a:p>
            <a:pPr marL="0" indent="0">
              <a:buFont typeface="Wingdings" panose="05000000000000000000" pitchFamily="2" charset="2"/>
              <a:buNone/>
            </a:pPr>
            <a:r>
              <a:rPr lang="en-US" baseline="0" dirty="0"/>
              <a:t>Change the </a:t>
            </a:r>
            <a:r>
              <a:rPr lang="en-US" b="1" baseline="0" dirty="0"/>
              <a:t>Echelon</a:t>
            </a:r>
            <a:r>
              <a:rPr lang="en-US" baseline="0" dirty="0"/>
              <a:t> by selecting from the drop-down menu.</a:t>
            </a:r>
          </a:p>
          <a:p>
            <a:pPr marL="0" indent="0">
              <a:buFont typeface="Wingdings" panose="05000000000000000000" pitchFamily="2" charset="2"/>
              <a:buNone/>
            </a:pPr>
            <a:r>
              <a:rPr lang="en-US" baseline="0" dirty="0"/>
              <a:t>Click the </a:t>
            </a:r>
            <a:r>
              <a:rPr lang="en-US" b="1" baseline="0" dirty="0"/>
              <a:t>Update</a:t>
            </a:r>
            <a:r>
              <a:rPr lang="en-US" baseline="0" dirty="0"/>
              <a:t> button to record the changes. </a:t>
            </a:r>
          </a:p>
          <a:p>
            <a:pPr marL="0" indent="0">
              <a:buFont typeface="Wingdings" panose="05000000000000000000" pitchFamily="2" charset="2"/>
              <a:buNone/>
            </a:pPr>
            <a:endParaRPr lang="en-US" baseline="0"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dirty="0">
                <a:solidFill>
                  <a:schemeClr val="tx2">
                    <a:lumMod val="50000"/>
                  </a:schemeClr>
                </a:solidFill>
                <a:latin typeface="Arial" panose="020B0604020202020204" pitchFamily="34" charset="0"/>
                <a:ea typeface="Times New Roman" panose="02020603050405020304" pitchFamily="18" charset="0"/>
              </a:rPr>
              <a:t>If personnel do not show up in the Integrated Total Army Personnel Database (ITAPdB) for five consecutive days, they are supposed to be removed from DTMS. This has improved the previous issue of personnel remaining in units after they leave the military.</a:t>
            </a:r>
            <a:endParaRPr lang="en-US" sz="1200" dirty="0">
              <a:solidFill>
                <a:schemeClr val="tx2">
                  <a:lumMod val="50000"/>
                </a:schemeClr>
              </a:solidFill>
              <a:effectLst/>
              <a:latin typeface="Arial" panose="020B0604020202020204" pitchFamily="34" charset="0"/>
              <a:ea typeface="Times New Roman" panose="02020603050405020304" pitchFamily="18" charset="0"/>
            </a:endParaRPr>
          </a:p>
          <a:p>
            <a:pPr marL="0" indent="0">
              <a:buFont typeface="Wingdings" panose="05000000000000000000" pitchFamily="2" charset="2"/>
              <a:buNone/>
            </a:pPr>
            <a:endParaRPr lang="en-US" baseline="0"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baseline="0" dirty="0"/>
              <a:t>Delete</a:t>
            </a:r>
            <a:r>
              <a:rPr lang="en-US" baseline="0" dirty="0"/>
              <a:t> </a:t>
            </a:r>
            <a:r>
              <a:rPr lang="en-US" b="1" dirty="0"/>
              <a:t>Subordinates (Not shown on illustration)</a:t>
            </a:r>
          </a:p>
          <a:p>
            <a:pPr marL="0" indent="0">
              <a:buFont typeface="Wingdings" panose="05000000000000000000" pitchFamily="2" charset="2"/>
              <a:buNone/>
            </a:pPr>
            <a:endParaRPr lang="en-US" dirty="0"/>
          </a:p>
          <a:p>
            <a:pPr marL="0" indent="0">
              <a:buFont typeface="Wingdings" panose="05000000000000000000" pitchFamily="2" charset="2"/>
              <a:buNone/>
            </a:pPr>
            <a:r>
              <a:rPr lang="en-US" b="1" dirty="0"/>
              <a:t>NOTE</a:t>
            </a:r>
          </a:p>
          <a:p>
            <a:pPr marL="0" indent="0">
              <a:buFont typeface="Wingdings" panose="05000000000000000000" pitchFamily="2" charset="2"/>
              <a:buNone/>
            </a:pPr>
            <a:r>
              <a:rPr lang="en-US" dirty="0"/>
              <a:t>Before</a:t>
            </a:r>
            <a:r>
              <a:rPr lang="en-US" baseline="0" dirty="0"/>
              <a:t> </a:t>
            </a:r>
            <a:r>
              <a:rPr lang="en-US" dirty="0"/>
              <a:t>deleting a subordinate unit, ensure no personnel are aligned with that subordinate unit.</a:t>
            </a:r>
          </a:p>
          <a:p>
            <a:pPr marL="0" indent="0">
              <a:buFont typeface="Wingdings" panose="05000000000000000000" pitchFamily="2" charset="2"/>
              <a:buNone/>
            </a:pPr>
            <a:endParaRPr lang="en-US" dirty="0"/>
          </a:p>
          <a:p>
            <a:pPr marL="0" indent="0">
              <a:buFont typeface="Wingdings" panose="05000000000000000000" pitchFamily="2" charset="2"/>
              <a:buNone/>
            </a:pPr>
            <a:r>
              <a:rPr lang="en-US" dirty="0"/>
              <a:t>To delete a subordinate, click the </a:t>
            </a:r>
            <a:r>
              <a:rPr lang="en-US" b="1" dirty="0"/>
              <a:t>Delete</a:t>
            </a:r>
            <a:r>
              <a:rPr lang="en-US" dirty="0"/>
              <a:t> button.</a:t>
            </a:r>
          </a:p>
          <a:p>
            <a:pPr marL="0" indent="0">
              <a:buFont typeface="Wingdings" panose="05000000000000000000" pitchFamily="2" charset="2"/>
              <a:buNone/>
            </a:pPr>
            <a:r>
              <a:rPr lang="en-US" dirty="0"/>
              <a:t>A</a:t>
            </a:r>
            <a:r>
              <a:rPr lang="en-US" baseline="0" dirty="0"/>
              <a:t> dialog box opens to confirm your selection.</a:t>
            </a:r>
          </a:p>
          <a:p>
            <a:pPr marL="0" indent="0">
              <a:buFont typeface="Wingdings" panose="05000000000000000000" pitchFamily="2" charset="2"/>
              <a:buNone/>
            </a:pPr>
            <a:r>
              <a:rPr lang="en-US" dirty="0"/>
              <a:t>Click the </a:t>
            </a:r>
            <a:r>
              <a:rPr lang="en-US" b="1" dirty="0"/>
              <a:t>OK </a:t>
            </a:r>
            <a:r>
              <a:rPr lang="en-US" dirty="0"/>
              <a:t>button to delete the subordinate.</a:t>
            </a:r>
          </a:p>
          <a:p>
            <a:pPr marL="0" indent="0">
              <a:buFont typeface="Wingdings" panose="05000000000000000000" pitchFamily="2" charset="2"/>
              <a:buNone/>
            </a:pPr>
            <a:endParaRPr lang="en-US" dirty="0"/>
          </a:p>
          <a:p>
            <a:pPr marL="0" indent="0">
              <a:buFont typeface="Wingdings" panose="05000000000000000000" pitchFamily="2" charset="2"/>
              <a:buNone/>
            </a:pPr>
            <a:r>
              <a:rPr lang="en-US" dirty="0"/>
              <a:t>Are there</a:t>
            </a:r>
            <a:r>
              <a:rPr lang="en-US" baseline="0" dirty="0"/>
              <a:t> any questions? …Solicit learner response and gain feedback from learning session (Below)</a:t>
            </a:r>
          </a:p>
          <a:p>
            <a:pPr marL="0" indent="0">
              <a:buFont typeface="Wingdings" panose="05000000000000000000" pitchFamily="2" charset="2"/>
              <a:buNone/>
            </a:pPr>
            <a:endParaRPr lang="en-US" baseline="0"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latin typeface=" Arial"/>
              </a:rPr>
              <a:t>Solicit Learner Response and Gain Feedback: Ask the students an open-ended question about the topic. Encourage student dialogue and interaction with each other. The instructor will inject as required to assist learning and student engagement. </a:t>
            </a:r>
            <a:endParaRPr lang="en-US" baseline="0" dirty="0"/>
          </a:p>
          <a:p>
            <a:pPr marL="0" indent="0">
              <a:buFont typeface="Wingdings" panose="05000000000000000000" pitchFamily="2" charset="2"/>
              <a:buNone/>
            </a:pPr>
            <a:endParaRPr lang="en-US" baseline="0" dirty="0"/>
          </a:p>
          <a:p>
            <a:pPr marL="0" indent="0">
              <a:buFont typeface="Wingdings" panose="05000000000000000000" pitchFamily="2" charset="2"/>
              <a:buNone/>
            </a:pPr>
            <a:endParaRPr lang="en-US" baseline="0" dirty="0"/>
          </a:p>
          <a:p>
            <a:pPr marL="0" indent="0">
              <a:buFont typeface="Wingdings" panose="05000000000000000000" pitchFamily="2" charset="2"/>
              <a:buNone/>
            </a:pPr>
            <a:r>
              <a:rPr lang="en-US" baseline="0" dirty="0"/>
              <a:t>Next, we will demonstrate how to Manage Duty Positions.</a:t>
            </a:r>
          </a:p>
          <a:p>
            <a:pPr marL="0" indent="0">
              <a:buFont typeface="Wingdings" panose="05000000000000000000" pitchFamily="2" charset="2"/>
              <a:buNone/>
            </a:pPr>
            <a:endParaRPr lang="en-US" baseline="0" dirty="0"/>
          </a:p>
          <a:p>
            <a:pPr marL="0" indent="0">
              <a:buFont typeface="Wingdings" panose="05000000000000000000" pitchFamily="2" charset="2"/>
              <a:buNone/>
            </a:pPr>
            <a:r>
              <a:rPr lang="en-US" baseline="0" dirty="0"/>
              <a:t>Next slide</a:t>
            </a:r>
            <a:endParaRPr lang="en-US" dirty="0"/>
          </a:p>
        </p:txBody>
      </p:sp>
      <p:sp>
        <p:nvSpPr>
          <p:cNvPr id="4" name="Slide Number Placeholder 3"/>
          <p:cNvSpPr>
            <a:spLocks noGrp="1"/>
          </p:cNvSpPr>
          <p:nvPr>
            <p:ph type="sldNum" sz="quarter" idx="10"/>
          </p:nvPr>
        </p:nvSpPr>
        <p:spPr/>
        <p:txBody>
          <a:bodyPr/>
          <a:lstStyle/>
          <a:p>
            <a:fld id="{A9023E68-E8F9-404D-891E-E9678D207BDD}" type="slidenum">
              <a:rPr lang="en-US" smtClean="0"/>
              <a:pPr/>
              <a:t>11</a:t>
            </a:fld>
            <a:endParaRPr lang="en-US" dirty="0"/>
          </a:p>
        </p:txBody>
      </p:sp>
    </p:spTree>
    <p:extLst>
      <p:ext uri="{BB962C8B-B14F-4D97-AF65-F5344CB8AC3E}">
        <p14:creationId xmlns:p14="http://schemas.microsoft.com/office/powerpoint/2010/main" val="2297488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Reference:</a:t>
            </a:r>
            <a:r>
              <a:rPr lang="en-US" b="1" baseline="0" dirty="0">
                <a:latin typeface=" Arial"/>
              </a:rPr>
              <a:t> </a:t>
            </a:r>
            <a:r>
              <a:rPr lang="en-US" sz="1200" b="0" i="0" u="none" strike="noStrike" kern="1200" baseline="0" dirty="0">
                <a:solidFill>
                  <a:schemeClr val="tx1"/>
                </a:solidFill>
                <a:latin typeface=" Arial"/>
                <a:ea typeface="+mn-ea"/>
                <a:cs typeface="+mn-cs"/>
              </a:rPr>
              <a:t>Digital Training Management System (https://dtms.army.mil).</a:t>
            </a:r>
          </a:p>
          <a:p>
            <a:endParaRPr lang="en-US" dirty="0">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INSTRUCTOR ONLY: </a:t>
            </a:r>
            <a:r>
              <a:rPr lang="en-US" b="0" baseline="0" dirty="0">
                <a:latin typeface=" Arial"/>
              </a:rPr>
              <a:t>The </a:t>
            </a:r>
            <a:r>
              <a:rPr lang="en-US" sz="1200" b="0" kern="1200" baseline="0" dirty="0">
                <a:solidFill>
                  <a:schemeClr val="tx1"/>
                </a:solidFill>
                <a:effectLst/>
                <a:latin typeface=" Arial"/>
                <a:ea typeface="+mn-ea"/>
                <a:cs typeface="Arial" panose="020B0604020202020204" pitchFamily="34" charset="0"/>
              </a:rPr>
              <a:t>instructor/facilitator must demonstrate the functionality on a live network (depending on network availability). When network connectivity </a:t>
            </a:r>
            <a:r>
              <a:rPr lang="en-US" sz="1200" b="0" u="sng" kern="1200" baseline="0" dirty="0">
                <a:solidFill>
                  <a:schemeClr val="tx1"/>
                </a:solidFill>
                <a:effectLst/>
                <a:latin typeface=" Arial"/>
                <a:ea typeface="+mn-ea"/>
                <a:cs typeface="Arial" panose="020B0604020202020204" pitchFamily="34" charset="0"/>
              </a:rPr>
              <a:t>is not</a:t>
            </a:r>
            <a:r>
              <a:rPr lang="en-US" sz="1200" b="0" u="none" kern="1200" baseline="0" dirty="0">
                <a:solidFill>
                  <a:schemeClr val="tx1"/>
                </a:solidFill>
                <a:effectLst/>
                <a:latin typeface=" Arial"/>
                <a:ea typeface="+mn-ea"/>
                <a:cs typeface="Arial" panose="020B0604020202020204" pitchFamily="34" charset="0"/>
              </a:rPr>
              <a:t> </a:t>
            </a:r>
            <a:r>
              <a:rPr lang="en-US" sz="1200" b="0" kern="1200" baseline="0" dirty="0">
                <a:solidFill>
                  <a:schemeClr val="tx1"/>
                </a:solidFill>
                <a:effectLst/>
                <a:latin typeface=" Arial"/>
                <a:ea typeface="+mn-ea"/>
                <a:cs typeface="Arial" panose="020B0604020202020204" pitchFamily="34" charset="0"/>
              </a:rPr>
              <a:t>available, the instructor/facilitator must initiate contingency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 Arial"/>
            </a:endParaRPr>
          </a:p>
          <a:p>
            <a:r>
              <a:rPr lang="en-US" sz="1200" b="1" kern="1200" dirty="0">
                <a:solidFill>
                  <a:schemeClr val="tx1"/>
                </a:solidFill>
                <a:effectLst/>
                <a:latin typeface=" Arial"/>
                <a:ea typeface="+mn-ea"/>
                <a:cs typeface="Arial" panose="020B0604020202020204" pitchFamily="34" charset="0"/>
              </a:rPr>
              <a:t>INSTRUCTOR NOTES:</a:t>
            </a:r>
          </a:p>
          <a:p>
            <a:endParaRPr lang="en-US" dirty="0"/>
          </a:p>
          <a:p>
            <a:r>
              <a:rPr lang="en-US" b="1" dirty="0"/>
              <a:t>Manage Duty Positions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Manage</a:t>
            </a:r>
            <a:r>
              <a:rPr lang="en-US" baseline="0" dirty="0"/>
              <a:t> Duty Positions </a:t>
            </a:r>
            <a:r>
              <a:rPr lang="en-US" sz="1200" kern="1200" dirty="0">
                <a:solidFill>
                  <a:schemeClr val="tx1"/>
                </a:solidFill>
                <a:effectLst/>
                <a:latin typeface="+mn-lt"/>
                <a:ea typeface="+mn-ea"/>
                <a:cs typeface="+mn-cs"/>
              </a:rPr>
              <a:t>allow users the ability to create a duty position that can also apply to subordinate units. Not all units use Duty Positions and this should be based on SOP. If Duty Positions are built in this location, they can be assigned to personnel when assigning them to subordinate units.</a:t>
            </a:r>
          </a:p>
          <a:p>
            <a:endParaRPr lang="en-US" dirty="0"/>
          </a:p>
          <a:p>
            <a:r>
              <a:rPr lang="en-US" b="1" dirty="0"/>
              <a:t>Add New Record</a:t>
            </a:r>
          </a:p>
          <a:p>
            <a:endParaRPr lang="en-US" dirty="0"/>
          </a:p>
          <a:p>
            <a:pPr marL="0" indent="0">
              <a:buFont typeface="Arial" panose="020B0604020202020204" pitchFamily="34" charset="0"/>
              <a:buNone/>
            </a:pPr>
            <a:r>
              <a:rPr lang="en-US" sz="1200" b="1" kern="1200" dirty="0">
                <a:solidFill>
                  <a:schemeClr val="tx1"/>
                </a:solidFill>
                <a:effectLst/>
                <a:latin typeface="+mn-lt"/>
                <a:ea typeface="+mn-ea"/>
                <a:cs typeface="+mn-cs"/>
              </a:rPr>
              <a:t>Step 1</a:t>
            </a:r>
          </a:p>
          <a:p>
            <a:pPr marL="0" indent="0">
              <a:buFont typeface="Arial" panose="020B0604020202020204" pitchFamily="34" charset="0"/>
              <a:buNone/>
            </a:pPr>
            <a:r>
              <a:rPr lang="en-US" sz="1200" b="0" kern="1200" dirty="0">
                <a:solidFill>
                  <a:schemeClr val="tx1"/>
                </a:solidFill>
                <a:effectLst/>
                <a:latin typeface="+mn-lt"/>
                <a:ea typeface="+mn-ea"/>
                <a:cs typeface="+mn-cs"/>
              </a:rPr>
              <a:t>Navigate</a:t>
            </a:r>
            <a:r>
              <a:rPr lang="en-US" sz="1200" b="0" kern="1200" baseline="0" dirty="0">
                <a:solidFill>
                  <a:schemeClr val="tx1"/>
                </a:solidFill>
                <a:effectLst/>
                <a:latin typeface="+mn-lt"/>
                <a:ea typeface="+mn-ea"/>
                <a:cs typeface="+mn-cs"/>
              </a:rPr>
              <a:t> back to the </a:t>
            </a:r>
            <a:r>
              <a:rPr lang="en-US" sz="1200" b="1" kern="1200" baseline="0" dirty="0">
                <a:solidFill>
                  <a:schemeClr val="tx1"/>
                </a:solidFill>
                <a:effectLst/>
                <a:latin typeface="+mn-lt"/>
                <a:ea typeface="+mn-ea"/>
                <a:cs typeface="+mn-cs"/>
              </a:rPr>
              <a:t>Administration</a:t>
            </a:r>
            <a:r>
              <a:rPr lang="en-US" sz="1200" b="0" kern="1200" baseline="0" dirty="0">
                <a:solidFill>
                  <a:schemeClr val="tx1"/>
                </a:solidFill>
                <a:effectLst/>
                <a:latin typeface="+mn-lt"/>
                <a:ea typeface="+mn-ea"/>
                <a:cs typeface="+mn-cs"/>
              </a:rPr>
              <a:t> menu.</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Hover cursor over </a:t>
            </a:r>
            <a:r>
              <a:rPr lang="en-US" sz="1200" b="1" kern="1200" baseline="0" dirty="0">
                <a:solidFill>
                  <a:schemeClr val="tx1"/>
                </a:solidFill>
                <a:effectLst/>
                <a:latin typeface="+mn-lt"/>
                <a:ea typeface="+mn-ea"/>
                <a:cs typeface="+mn-cs"/>
              </a:rPr>
              <a:t>Platoon Manager</a:t>
            </a:r>
            <a:r>
              <a:rPr lang="en-US" sz="1200" b="0" kern="1200" baseline="0" dirty="0">
                <a:solidFill>
                  <a:schemeClr val="tx1"/>
                </a:solidFill>
                <a:effectLst/>
                <a:latin typeface="+mn-lt"/>
                <a:ea typeface="+mn-ea"/>
                <a:cs typeface="+mn-cs"/>
              </a:rPr>
              <a:t>, click the </a:t>
            </a:r>
            <a:r>
              <a:rPr lang="en-US" sz="1200" b="1" kern="1200" baseline="0" dirty="0">
                <a:solidFill>
                  <a:schemeClr val="tx1"/>
                </a:solidFill>
                <a:effectLst/>
                <a:latin typeface="+mn-lt"/>
                <a:ea typeface="+mn-ea"/>
                <a:cs typeface="+mn-cs"/>
              </a:rPr>
              <a:t>Manage Duty Positions </a:t>
            </a:r>
            <a:r>
              <a:rPr lang="en-US" sz="1200" b="0" kern="1200" baseline="0" dirty="0">
                <a:solidFill>
                  <a:schemeClr val="tx1"/>
                </a:solidFill>
                <a:effectLst/>
                <a:latin typeface="+mn-lt"/>
                <a:ea typeface="+mn-ea"/>
                <a:cs typeface="+mn-cs"/>
              </a:rPr>
              <a:t>fly-out.</a:t>
            </a:r>
            <a:endParaRPr lang="en-US" sz="1200" b="0" kern="1200" dirty="0">
              <a:solidFill>
                <a:schemeClr val="tx1"/>
              </a:solidFill>
              <a:effectLst/>
              <a:latin typeface="+mn-lt"/>
              <a:ea typeface="+mn-ea"/>
              <a:cs typeface="+mn-cs"/>
            </a:endParaRPr>
          </a:p>
          <a:p>
            <a:pPr marL="0" indent="0">
              <a:buFont typeface="Arial" panose="020B0604020202020204" pitchFamily="34" charset="0"/>
              <a:buNone/>
            </a:pPr>
            <a:endParaRPr lang="en-US" sz="1200" b="1" kern="1200" dirty="0">
              <a:solidFill>
                <a:schemeClr val="tx1"/>
              </a:solidFill>
              <a:effectLst/>
              <a:latin typeface="+mn-lt"/>
              <a:ea typeface="+mn-ea"/>
              <a:cs typeface="+mn-cs"/>
            </a:endParaRPr>
          </a:p>
          <a:p>
            <a:pPr marL="0" indent="0">
              <a:buFont typeface="Arial" panose="020B0604020202020204" pitchFamily="34" charset="0"/>
              <a:buNone/>
            </a:pPr>
            <a:r>
              <a:rPr lang="en-US" sz="1200" b="1" kern="1200" dirty="0">
                <a:solidFill>
                  <a:schemeClr val="tx1"/>
                </a:solidFill>
                <a:effectLst/>
                <a:latin typeface="+mn-lt"/>
                <a:ea typeface="+mn-ea"/>
                <a:cs typeface="+mn-cs"/>
              </a:rPr>
              <a:t>Step 2</a:t>
            </a:r>
          </a:p>
          <a:p>
            <a:pPr marL="0" indent="0">
              <a:buFont typeface="Arial" panose="020B0604020202020204" pitchFamily="34" charset="0"/>
              <a:buNone/>
            </a:pPr>
            <a:r>
              <a:rPr lang="en-US" sz="1200" b="0" kern="1200" dirty="0">
                <a:solidFill>
                  <a:schemeClr val="tx1"/>
                </a:solidFill>
                <a:effectLst/>
                <a:latin typeface="+mn-lt"/>
                <a:ea typeface="+mn-ea"/>
                <a:cs typeface="+mn-cs"/>
              </a:rPr>
              <a:t>To add a new record, click the </a:t>
            </a:r>
            <a:r>
              <a:rPr lang="en-US" sz="1200" b="1" kern="1200" dirty="0">
                <a:solidFill>
                  <a:schemeClr val="tx1"/>
                </a:solidFill>
                <a:effectLst/>
                <a:latin typeface="+mn-lt"/>
                <a:ea typeface="+mn-ea"/>
                <a:cs typeface="+mn-cs"/>
              </a:rPr>
              <a:t>Add new record</a:t>
            </a:r>
            <a:r>
              <a:rPr lang="en-US" sz="1200" b="0" kern="1200" baseline="0" dirty="0">
                <a:solidFill>
                  <a:schemeClr val="tx1"/>
                </a:solidFill>
                <a:effectLst/>
                <a:latin typeface="+mn-lt"/>
                <a:ea typeface="+mn-ea"/>
                <a:cs typeface="+mn-cs"/>
              </a:rPr>
              <a:t> icon.</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The screen refreshes and opens the </a:t>
            </a:r>
            <a:r>
              <a:rPr lang="en-US" sz="1200" b="1" kern="1200" baseline="0" dirty="0">
                <a:solidFill>
                  <a:schemeClr val="tx1"/>
                </a:solidFill>
                <a:effectLst/>
                <a:latin typeface="+mn-lt"/>
                <a:ea typeface="+mn-ea"/>
                <a:cs typeface="+mn-cs"/>
              </a:rPr>
              <a:t>Manage Duty Positions </a:t>
            </a:r>
            <a:r>
              <a:rPr lang="en-US" sz="1200" b="0" kern="1200" baseline="0" dirty="0">
                <a:solidFill>
                  <a:schemeClr val="tx1"/>
                </a:solidFill>
                <a:effectLst/>
                <a:latin typeface="+mn-lt"/>
                <a:ea typeface="+mn-ea"/>
                <a:cs typeface="+mn-cs"/>
              </a:rPr>
              <a:t>window.</a:t>
            </a: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1" kern="1200" baseline="0" dirty="0">
                <a:solidFill>
                  <a:schemeClr val="tx1"/>
                </a:solidFill>
                <a:effectLst/>
                <a:latin typeface="+mn-lt"/>
                <a:ea typeface="+mn-ea"/>
                <a:cs typeface="+mn-cs"/>
              </a:rPr>
              <a:t>Step 3</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Enter the </a:t>
            </a:r>
            <a:r>
              <a:rPr lang="en-US" sz="1200" b="1" kern="1200" baseline="0" dirty="0">
                <a:solidFill>
                  <a:schemeClr val="tx1"/>
                </a:solidFill>
                <a:effectLst/>
                <a:latin typeface="+mn-lt"/>
                <a:ea typeface="+mn-ea"/>
                <a:cs typeface="+mn-cs"/>
              </a:rPr>
              <a:t>Duty Position </a:t>
            </a:r>
            <a:r>
              <a:rPr lang="en-US" sz="1200" b="0" kern="1200" baseline="0" dirty="0">
                <a:solidFill>
                  <a:schemeClr val="tx1"/>
                </a:solidFill>
                <a:effectLst/>
                <a:latin typeface="+mn-lt"/>
                <a:ea typeface="+mn-ea"/>
                <a:cs typeface="+mn-cs"/>
              </a:rPr>
              <a:t>in the text box.</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Enter the </a:t>
            </a:r>
            <a:r>
              <a:rPr lang="en-US" sz="1200" b="1" kern="1200" baseline="0" dirty="0">
                <a:solidFill>
                  <a:schemeClr val="tx1"/>
                </a:solidFill>
                <a:effectLst/>
                <a:latin typeface="+mn-lt"/>
                <a:ea typeface="+mn-ea"/>
                <a:cs typeface="+mn-cs"/>
              </a:rPr>
              <a:t>Description</a:t>
            </a:r>
            <a:r>
              <a:rPr lang="en-US" sz="1200" b="0" kern="1200" baseline="0" dirty="0">
                <a:solidFill>
                  <a:schemeClr val="tx1"/>
                </a:solidFill>
                <a:effectLst/>
                <a:latin typeface="+mn-lt"/>
                <a:ea typeface="+mn-ea"/>
                <a:cs typeface="+mn-cs"/>
              </a:rPr>
              <a:t> in the text box.</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baseline="0" dirty="0">
                <a:solidFill>
                  <a:schemeClr val="tx1"/>
                </a:solidFill>
                <a:effectLst/>
                <a:latin typeface="+mn-lt"/>
                <a:ea typeface="+mn-ea"/>
                <a:cs typeface="+mn-cs"/>
              </a:rPr>
              <a:t>Click the </a:t>
            </a:r>
            <a:r>
              <a:rPr lang="en-US" sz="1200" b="1" kern="1200" baseline="0" dirty="0">
                <a:solidFill>
                  <a:schemeClr val="tx1"/>
                </a:solidFill>
                <a:effectLst/>
                <a:latin typeface="+mn-lt"/>
                <a:ea typeface="+mn-ea"/>
                <a:cs typeface="+mn-cs"/>
              </a:rPr>
              <a:t>Insert</a:t>
            </a:r>
            <a:r>
              <a:rPr lang="en-US" sz="1200" b="0" kern="1200" baseline="0" dirty="0">
                <a:solidFill>
                  <a:schemeClr val="tx1"/>
                </a:solidFill>
                <a:effectLst/>
                <a:latin typeface="+mn-lt"/>
                <a:ea typeface="+mn-ea"/>
                <a:cs typeface="+mn-cs"/>
              </a:rPr>
              <a:t> button to save new record.</a:t>
            </a:r>
          </a:p>
          <a:p>
            <a:pPr marL="0" indent="0">
              <a:buFont typeface="Arial" panose="020B0604020202020204" pitchFamily="34" charset="0"/>
              <a:buNone/>
            </a:pPr>
            <a:endParaRPr lang="en-US" sz="1200" b="1" kern="1200" baseline="0" dirty="0">
              <a:solidFill>
                <a:schemeClr val="tx1"/>
              </a:solidFill>
              <a:effectLst/>
              <a:latin typeface="+mn-lt"/>
              <a:ea typeface="+mn-ea"/>
              <a:cs typeface="+mn-cs"/>
            </a:endParaRPr>
          </a:p>
          <a:p>
            <a:pPr marL="0" indent="0">
              <a:buFont typeface="Arial" panose="020B0604020202020204" pitchFamily="34" charset="0"/>
              <a:buNone/>
            </a:pPr>
            <a:r>
              <a:rPr lang="en-US" sz="1200" b="1" kern="1200" baseline="0" dirty="0">
                <a:solidFill>
                  <a:schemeClr val="tx1"/>
                </a:solidFill>
                <a:effectLst/>
                <a:latin typeface="+mn-lt"/>
                <a:ea typeface="+mn-ea"/>
                <a:cs typeface="+mn-cs"/>
              </a:rPr>
              <a:t>Edit Duty Position (Not illustrated on screenshot)</a:t>
            </a: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a:solidFill>
                  <a:schemeClr val="tx1"/>
                </a:solidFill>
                <a:effectLst/>
                <a:latin typeface="+mn-lt"/>
                <a:ea typeface="+mn-ea"/>
                <a:cs typeface="+mn-cs"/>
              </a:rPr>
              <a:t>To edit a duty position, click the </a:t>
            </a:r>
            <a:r>
              <a:rPr lang="en-US" sz="1200" b="1" kern="1200" baseline="0" dirty="0">
                <a:solidFill>
                  <a:schemeClr val="tx1"/>
                </a:solidFill>
                <a:effectLst/>
                <a:latin typeface="+mn-lt"/>
                <a:ea typeface="+mn-ea"/>
                <a:cs typeface="+mn-cs"/>
              </a:rPr>
              <a:t>Edit</a:t>
            </a:r>
            <a:r>
              <a:rPr lang="en-US" sz="1200" b="0" kern="1200" baseline="0" dirty="0">
                <a:solidFill>
                  <a:schemeClr val="tx1"/>
                </a:solidFill>
                <a:effectLst/>
                <a:latin typeface="+mn-lt"/>
                <a:ea typeface="+mn-ea"/>
                <a:cs typeface="+mn-cs"/>
              </a:rPr>
              <a:t> button.</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The screen refreshes and the selected Duty Position and Description are editable.</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Edit as needed, click the </a:t>
            </a:r>
            <a:r>
              <a:rPr lang="en-US" sz="1200" b="1" kern="1200" baseline="0" dirty="0">
                <a:solidFill>
                  <a:schemeClr val="tx1"/>
                </a:solidFill>
                <a:effectLst/>
                <a:latin typeface="+mn-lt"/>
                <a:ea typeface="+mn-ea"/>
                <a:cs typeface="+mn-cs"/>
              </a:rPr>
              <a:t>Update</a:t>
            </a:r>
            <a:r>
              <a:rPr lang="en-US" sz="1200" b="0" kern="1200" baseline="0" dirty="0">
                <a:solidFill>
                  <a:schemeClr val="tx1"/>
                </a:solidFill>
                <a:effectLst/>
                <a:latin typeface="+mn-lt"/>
                <a:ea typeface="+mn-ea"/>
                <a:cs typeface="+mn-cs"/>
              </a:rPr>
              <a:t> button to save changes.</a:t>
            </a: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baseline="0" dirty="0">
                <a:solidFill>
                  <a:schemeClr val="tx1"/>
                </a:solidFill>
                <a:effectLst/>
                <a:latin typeface="+mn-lt"/>
                <a:ea typeface="+mn-ea"/>
                <a:cs typeface="+mn-cs"/>
              </a:rPr>
              <a:t>Delete Duty Position (Not illustrated on screenshot)</a:t>
            </a: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a:solidFill>
                  <a:schemeClr val="tx1"/>
                </a:solidFill>
                <a:effectLst/>
                <a:latin typeface="+mn-lt"/>
                <a:ea typeface="+mn-ea"/>
                <a:cs typeface="+mn-cs"/>
              </a:rPr>
              <a:t>To delete a duty position, click the Delete icon.</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A dialog box opens to confirmation your selection.</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Click the </a:t>
            </a:r>
            <a:r>
              <a:rPr lang="en-US" sz="1200" b="1" kern="1200" baseline="0" dirty="0">
                <a:solidFill>
                  <a:schemeClr val="tx1"/>
                </a:solidFill>
                <a:effectLst/>
                <a:latin typeface="+mn-lt"/>
                <a:ea typeface="+mn-ea"/>
                <a:cs typeface="+mn-cs"/>
              </a:rPr>
              <a:t>OK</a:t>
            </a:r>
            <a:r>
              <a:rPr lang="en-US" sz="1200" b="0" kern="1200" baseline="0" dirty="0">
                <a:solidFill>
                  <a:schemeClr val="tx1"/>
                </a:solidFill>
                <a:effectLst/>
                <a:latin typeface="+mn-lt"/>
                <a:ea typeface="+mn-ea"/>
                <a:cs typeface="+mn-cs"/>
              </a:rPr>
              <a:t> button to delete the duty position.</a:t>
            </a: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a:solidFill>
                  <a:schemeClr val="tx1"/>
                </a:solidFill>
                <a:effectLst/>
                <a:latin typeface="+mn-lt"/>
                <a:ea typeface="+mn-ea"/>
                <a:cs typeface="+mn-cs"/>
              </a:rPr>
              <a:t>Are there any questions?</a:t>
            </a: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0" kern="1200" dirty="0">
                <a:solidFill>
                  <a:schemeClr val="tx1"/>
                </a:solidFill>
                <a:effectLst/>
                <a:latin typeface="+mn-lt"/>
                <a:ea typeface="+mn-ea"/>
                <a:cs typeface="+mn-cs"/>
              </a:rPr>
              <a:t>Next, we will demonstrate how use</a:t>
            </a:r>
            <a:r>
              <a:rPr lang="en-US" sz="1200" b="0" kern="1200" baseline="0" dirty="0">
                <a:solidFill>
                  <a:schemeClr val="tx1"/>
                </a:solidFill>
                <a:effectLst/>
                <a:latin typeface="+mn-lt"/>
                <a:ea typeface="+mn-ea"/>
                <a:cs typeface="+mn-cs"/>
              </a:rPr>
              <a:t> the</a:t>
            </a:r>
            <a:r>
              <a:rPr lang="en-US" sz="1200" b="0" kern="1200" dirty="0">
                <a:solidFill>
                  <a:schemeClr val="tx1"/>
                </a:solidFill>
                <a:effectLst/>
                <a:latin typeface="+mn-lt"/>
                <a:ea typeface="+mn-ea"/>
                <a:cs typeface="+mn-cs"/>
              </a:rPr>
              <a:t> Align Personnel functionality.</a:t>
            </a:r>
          </a:p>
          <a:p>
            <a:pPr marL="0" indent="0">
              <a:buFont typeface="Arial" panose="020B0604020202020204" pitchFamily="34" charset="0"/>
              <a:buNone/>
            </a:pPr>
            <a:endParaRPr lang="en-US" sz="1200" b="0" kern="1200" dirty="0">
              <a:solidFill>
                <a:schemeClr val="tx1"/>
              </a:solidFill>
              <a:effectLst/>
              <a:latin typeface="+mn-lt"/>
              <a:ea typeface="+mn-ea"/>
              <a:cs typeface="+mn-cs"/>
            </a:endParaRPr>
          </a:p>
          <a:p>
            <a:pPr marL="0" indent="0">
              <a:buFont typeface="Arial" panose="020B0604020202020204" pitchFamily="34" charset="0"/>
              <a:buNone/>
            </a:pPr>
            <a:r>
              <a:rPr lang="en-US" sz="1200" b="0" kern="1200" dirty="0">
                <a:solidFill>
                  <a:schemeClr val="tx1"/>
                </a:solidFill>
                <a:effectLst/>
                <a:latin typeface="+mn-lt"/>
                <a:ea typeface="+mn-ea"/>
                <a:cs typeface="+mn-cs"/>
              </a:rPr>
              <a:t>Next slide</a:t>
            </a:r>
            <a:endParaRPr lang="en-US" dirty="0"/>
          </a:p>
        </p:txBody>
      </p:sp>
      <p:sp>
        <p:nvSpPr>
          <p:cNvPr id="4" name="Slide Number Placeholder 3"/>
          <p:cNvSpPr>
            <a:spLocks noGrp="1"/>
          </p:cNvSpPr>
          <p:nvPr>
            <p:ph type="sldNum" sz="quarter" idx="10"/>
          </p:nvPr>
        </p:nvSpPr>
        <p:spPr/>
        <p:txBody>
          <a:bodyPr/>
          <a:lstStyle/>
          <a:p>
            <a:fld id="{A9023E68-E8F9-404D-891E-E9678D207BDD}" type="slidenum">
              <a:rPr lang="en-US" smtClean="0"/>
              <a:pPr/>
              <a:t>12</a:t>
            </a:fld>
            <a:endParaRPr lang="en-US" dirty="0"/>
          </a:p>
        </p:txBody>
      </p:sp>
    </p:spTree>
    <p:extLst>
      <p:ext uri="{BB962C8B-B14F-4D97-AF65-F5344CB8AC3E}">
        <p14:creationId xmlns:p14="http://schemas.microsoft.com/office/powerpoint/2010/main" val="3217249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Reference:</a:t>
            </a:r>
            <a:r>
              <a:rPr lang="en-US" b="1" baseline="0" dirty="0">
                <a:latin typeface=" Arial"/>
              </a:rPr>
              <a:t> </a:t>
            </a:r>
            <a:r>
              <a:rPr lang="en-US" sz="1200" b="0" i="0" u="none" strike="noStrike" kern="1200" baseline="0" dirty="0">
                <a:solidFill>
                  <a:schemeClr val="tx1"/>
                </a:solidFill>
                <a:latin typeface=" Arial"/>
                <a:ea typeface="+mn-ea"/>
                <a:cs typeface="+mn-cs"/>
              </a:rPr>
              <a:t>Digital Training Management System (https://dtms.army.mil).</a:t>
            </a:r>
          </a:p>
          <a:p>
            <a:endParaRPr lang="en-US" dirty="0">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INSTRUCTOR ONLY: </a:t>
            </a:r>
            <a:r>
              <a:rPr lang="en-US" b="0" baseline="0" dirty="0">
                <a:latin typeface=" Arial"/>
              </a:rPr>
              <a:t>The </a:t>
            </a:r>
            <a:r>
              <a:rPr lang="en-US" sz="1200" b="0" kern="1200" baseline="0" dirty="0">
                <a:solidFill>
                  <a:schemeClr val="tx1"/>
                </a:solidFill>
                <a:effectLst/>
                <a:latin typeface=" Arial"/>
                <a:ea typeface="+mn-ea"/>
                <a:cs typeface="Arial" panose="020B0604020202020204" pitchFamily="34" charset="0"/>
              </a:rPr>
              <a:t>instructor/facilitator must demonstrate the functionality on a live network (depending on network availability). When network connectivity </a:t>
            </a:r>
            <a:r>
              <a:rPr lang="en-US" sz="1200" b="0" u="sng" kern="1200" baseline="0" dirty="0">
                <a:solidFill>
                  <a:schemeClr val="tx1"/>
                </a:solidFill>
                <a:effectLst/>
                <a:latin typeface=" Arial"/>
                <a:ea typeface="+mn-ea"/>
                <a:cs typeface="Arial" panose="020B0604020202020204" pitchFamily="34" charset="0"/>
              </a:rPr>
              <a:t>is not</a:t>
            </a:r>
            <a:r>
              <a:rPr lang="en-US" sz="1200" b="0" u="none" kern="1200" baseline="0" dirty="0">
                <a:solidFill>
                  <a:schemeClr val="tx1"/>
                </a:solidFill>
                <a:effectLst/>
                <a:latin typeface=" Arial"/>
                <a:ea typeface="+mn-ea"/>
                <a:cs typeface="Arial" panose="020B0604020202020204" pitchFamily="34" charset="0"/>
              </a:rPr>
              <a:t> </a:t>
            </a:r>
            <a:r>
              <a:rPr lang="en-US" sz="1200" b="0" kern="1200" baseline="0" dirty="0">
                <a:solidFill>
                  <a:schemeClr val="tx1"/>
                </a:solidFill>
                <a:effectLst/>
                <a:latin typeface=" Arial"/>
                <a:ea typeface="+mn-ea"/>
                <a:cs typeface="Arial" panose="020B0604020202020204" pitchFamily="34" charset="0"/>
              </a:rPr>
              <a:t>available, the instructor/facilitator must initiate contingency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 Arial"/>
            </a:endParaRPr>
          </a:p>
          <a:p>
            <a:r>
              <a:rPr lang="en-US" sz="1200" b="1" kern="1200" dirty="0">
                <a:solidFill>
                  <a:schemeClr val="tx1"/>
                </a:solidFill>
                <a:effectLst/>
                <a:latin typeface=" Arial"/>
                <a:ea typeface="+mn-ea"/>
                <a:cs typeface="Arial" panose="020B0604020202020204" pitchFamily="34" charset="0"/>
              </a:rPr>
              <a:t>INSTRUCTOR NOTES: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Align</a:t>
            </a:r>
            <a:r>
              <a:rPr lang="en-US" sz="1200" b="1" kern="1200" baseline="0" dirty="0">
                <a:solidFill>
                  <a:schemeClr val="tx1"/>
                </a:solidFill>
                <a:effectLst/>
                <a:latin typeface="+mn-lt"/>
                <a:ea typeface="+mn-ea"/>
                <a:cs typeface="+mn-cs"/>
              </a:rPr>
              <a:t> Personnel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The Align</a:t>
            </a:r>
            <a:r>
              <a:rPr lang="en-US" sz="1200" b="0" kern="1200" baseline="0" dirty="0">
                <a:solidFill>
                  <a:schemeClr val="tx1"/>
                </a:solidFill>
                <a:effectLst/>
                <a:latin typeface="+mn-lt"/>
                <a:ea typeface="+mn-ea"/>
                <a:cs typeface="+mn-cs"/>
              </a:rPr>
              <a:t> Personnel allow users the ability to edit personnel alignments within the subordinate units. It lists all Soldiers in your company and displays the Subordinate Unit they are aligned to (if applicable) and their Duty Position within the subordinate unit.</a:t>
            </a:r>
            <a:endParaRPr lang="en-US" sz="1200" b="0" kern="1200" dirty="0">
              <a:solidFill>
                <a:schemeClr val="tx1"/>
              </a:solidFill>
              <a:effectLst/>
              <a:latin typeface="+mn-lt"/>
              <a:ea typeface="+mn-ea"/>
              <a:cs typeface="+mn-cs"/>
            </a:endParaRPr>
          </a:p>
          <a:p>
            <a:endParaRPr lang="en-US" dirty="0"/>
          </a:p>
          <a:p>
            <a:pPr marL="0" indent="0">
              <a:buFont typeface="Arial" panose="020B0604020202020204" pitchFamily="34" charset="0"/>
              <a:buNone/>
            </a:pPr>
            <a:r>
              <a:rPr lang="en-US" sz="1200" b="1" kern="1200" baseline="0" dirty="0">
                <a:solidFill>
                  <a:schemeClr val="tx1"/>
                </a:solidFill>
                <a:effectLst/>
                <a:latin typeface="+mn-lt"/>
                <a:ea typeface="+mn-ea"/>
                <a:cs typeface="+mn-cs"/>
              </a:rPr>
              <a:t>Step 1</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Hover cursor over the </a:t>
            </a:r>
            <a:r>
              <a:rPr lang="en-US" sz="1200" b="1" kern="1200" baseline="0" dirty="0">
                <a:solidFill>
                  <a:schemeClr val="tx1"/>
                </a:solidFill>
                <a:effectLst/>
                <a:latin typeface="+mn-lt"/>
                <a:ea typeface="+mn-ea"/>
                <a:cs typeface="+mn-cs"/>
              </a:rPr>
              <a:t>Administration</a:t>
            </a:r>
            <a:r>
              <a:rPr lang="en-US" sz="1200" b="0" kern="1200" baseline="0" dirty="0">
                <a:solidFill>
                  <a:schemeClr val="tx1"/>
                </a:solidFill>
                <a:effectLst/>
                <a:latin typeface="+mn-lt"/>
                <a:ea typeface="+mn-ea"/>
                <a:cs typeface="+mn-cs"/>
              </a:rPr>
              <a:t> menu, the drop-down submenu opens.</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Hover cursor over the </a:t>
            </a:r>
            <a:r>
              <a:rPr lang="en-US" sz="1200" b="1" kern="1200" baseline="0" dirty="0">
                <a:solidFill>
                  <a:schemeClr val="tx1"/>
                </a:solidFill>
                <a:effectLst/>
                <a:latin typeface="+mn-lt"/>
                <a:ea typeface="+mn-ea"/>
                <a:cs typeface="+mn-cs"/>
              </a:rPr>
              <a:t>Platoon Manager </a:t>
            </a:r>
            <a:r>
              <a:rPr lang="en-US" sz="1200" b="0" kern="1200" baseline="0" dirty="0">
                <a:solidFill>
                  <a:schemeClr val="tx1"/>
                </a:solidFill>
                <a:effectLst/>
                <a:latin typeface="+mn-lt"/>
                <a:ea typeface="+mn-ea"/>
                <a:cs typeface="+mn-cs"/>
              </a:rPr>
              <a:t>submenu, the fly-out menu opens.</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Click the </a:t>
            </a:r>
            <a:r>
              <a:rPr lang="en-US" sz="1200" b="1" kern="1200" baseline="0" dirty="0">
                <a:solidFill>
                  <a:schemeClr val="tx1"/>
                </a:solidFill>
                <a:effectLst/>
                <a:latin typeface="+mn-lt"/>
                <a:ea typeface="+mn-ea"/>
                <a:cs typeface="+mn-cs"/>
              </a:rPr>
              <a:t>Align Personnel </a:t>
            </a:r>
            <a:r>
              <a:rPr lang="en-US" sz="1200" b="0" kern="1200" baseline="0" dirty="0">
                <a:solidFill>
                  <a:schemeClr val="tx1"/>
                </a:solidFill>
                <a:effectLst/>
                <a:latin typeface="+mn-lt"/>
                <a:ea typeface="+mn-ea"/>
                <a:cs typeface="+mn-cs"/>
              </a:rPr>
              <a:t>fly-out menu.</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The screen refreshes and the </a:t>
            </a:r>
            <a:r>
              <a:rPr lang="en-US" sz="1200" b="1" kern="1200" baseline="0" dirty="0">
                <a:solidFill>
                  <a:schemeClr val="tx1"/>
                </a:solidFill>
                <a:effectLst/>
                <a:latin typeface="+mn-lt"/>
                <a:ea typeface="+mn-ea"/>
                <a:cs typeface="+mn-cs"/>
              </a:rPr>
              <a:t>Align Personnel to Subordinates </a:t>
            </a:r>
            <a:r>
              <a:rPr lang="en-US" sz="1200" b="0" kern="1200" baseline="0" dirty="0">
                <a:solidFill>
                  <a:schemeClr val="tx1"/>
                </a:solidFill>
                <a:effectLst/>
                <a:latin typeface="+mn-lt"/>
                <a:ea typeface="+mn-ea"/>
                <a:cs typeface="+mn-cs"/>
              </a:rPr>
              <a:t>window opens.</a:t>
            </a: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1" kern="1200" baseline="0" dirty="0">
                <a:solidFill>
                  <a:schemeClr val="tx1"/>
                </a:solidFill>
                <a:effectLst/>
                <a:latin typeface="+mn-lt"/>
                <a:ea typeface="+mn-ea"/>
                <a:cs typeface="+mn-cs"/>
              </a:rPr>
              <a:t>Step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lumMod val="50000"/>
                  </a:schemeClr>
                </a:solidFill>
                <a:latin typeface=" Arial"/>
              </a:rPr>
              <a:t>Either search for a Soldier by entering their </a:t>
            </a:r>
            <a:r>
              <a:rPr lang="en-US" sz="1200" b="1" dirty="0">
                <a:solidFill>
                  <a:schemeClr val="tx2">
                    <a:lumMod val="50000"/>
                  </a:schemeClr>
                </a:solidFill>
                <a:latin typeface=" Arial"/>
              </a:rPr>
              <a:t>Last Name </a:t>
            </a:r>
            <a:r>
              <a:rPr lang="en-US" sz="1200" dirty="0">
                <a:solidFill>
                  <a:schemeClr val="tx2">
                    <a:lumMod val="50000"/>
                  </a:schemeClr>
                </a:solidFill>
                <a:latin typeface=" Arial"/>
              </a:rPr>
              <a:t>and </a:t>
            </a:r>
            <a:r>
              <a:rPr lang="en-US" sz="1200" b="1" dirty="0">
                <a:solidFill>
                  <a:schemeClr val="tx2">
                    <a:lumMod val="50000"/>
                  </a:schemeClr>
                </a:solidFill>
                <a:latin typeface=" Arial"/>
              </a:rPr>
              <a:t>First Name </a:t>
            </a:r>
            <a:r>
              <a:rPr lang="en-US" sz="1200" dirty="0">
                <a:solidFill>
                  <a:schemeClr val="tx2">
                    <a:lumMod val="50000"/>
                  </a:schemeClr>
                </a:solidFill>
                <a:latin typeface=" Arial"/>
              </a:rPr>
              <a:t>or click </a:t>
            </a:r>
            <a:r>
              <a:rPr lang="en-US" sz="1200" b="1" dirty="0">
                <a:solidFill>
                  <a:schemeClr val="tx2">
                    <a:lumMod val="50000"/>
                  </a:schemeClr>
                </a:solidFill>
                <a:latin typeface=" Arial"/>
              </a:rPr>
              <a:t>Edit </a:t>
            </a:r>
            <a:r>
              <a:rPr lang="en-US" sz="1200" dirty="0">
                <a:solidFill>
                  <a:schemeClr val="tx2">
                    <a:lumMod val="50000"/>
                  </a:schemeClr>
                </a:solidFill>
                <a:latin typeface=" Arial"/>
              </a:rPr>
              <a:t>under the </a:t>
            </a:r>
            <a:r>
              <a:rPr lang="en-US" sz="1200" b="1" dirty="0">
                <a:solidFill>
                  <a:schemeClr val="tx2">
                    <a:lumMod val="50000"/>
                  </a:schemeClr>
                </a:solidFill>
                <a:latin typeface=" Arial"/>
              </a:rPr>
              <a:t>Align Personnel </a:t>
            </a:r>
            <a:r>
              <a:rPr lang="en-US" sz="1200" dirty="0">
                <a:solidFill>
                  <a:schemeClr val="tx2">
                    <a:lumMod val="50000"/>
                  </a:schemeClr>
                </a:solidFill>
                <a:latin typeface=" Arial"/>
              </a:rPr>
              <a:t>column to align them to a subordinate.</a:t>
            </a:r>
          </a:p>
          <a:p>
            <a:endParaRPr lang="en-US" sz="1200" b="1"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NOTE</a:t>
            </a:r>
          </a:p>
          <a:p>
            <a:r>
              <a:rPr lang="en-US" sz="1200" b="0" i="0" u="none" strike="noStrike" kern="1200" baseline="0" dirty="0">
                <a:solidFill>
                  <a:schemeClr val="tx1"/>
                </a:solidFill>
                <a:latin typeface="+mn-lt"/>
                <a:ea typeface="+mn-ea"/>
                <a:cs typeface="+mn-cs"/>
              </a:rPr>
              <a:t>The Platoon Leader is not based on position, rather on the designation that this individual should be able to</a:t>
            </a:r>
          </a:p>
          <a:p>
            <a:r>
              <a:rPr lang="en-US" sz="1200" b="0" i="0" u="none" strike="noStrike" kern="1200" baseline="0" dirty="0">
                <a:solidFill>
                  <a:schemeClr val="tx1"/>
                </a:solidFill>
                <a:latin typeface="+mn-lt"/>
                <a:ea typeface="+mn-ea"/>
                <a:cs typeface="+mn-cs"/>
              </a:rPr>
              <a:t>update records for the personnel in that subordinate unit.</a:t>
            </a:r>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endParaRPr lang="en-US" sz="1200" b="1" kern="1200" baseline="0" dirty="0">
              <a:solidFill>
                <a:schemeClr val="tx1"/>
              </a:solidFill>
              <a:effectLst/>
              <a:latin typeface="+mn-lt"/>
              <a:ea typeface="+mn-ea"/>
              <a:cs typeface="+mn-cs"/>
            </a:endParaRPr>
          </a:p>
          <a:p>
            <a:pPr marL="0" indent="0">
              <a:buFont typeface="Arial" panose="020B0604020202020204" pitchFamily="34" charset="0"/>
              <a:buNone/>
            </a:pPr>
            <a:r>
              <a:rPr lang="en-US" sz="1200" b="1" kern="1200" baseline="0" dirty="0">
                <a:solidFill>
                  <a:schemeClr val="tx1"/>
                </a:solidFill>
                <a:effectLst/>
                <a:latin typeface="+mn-lt"/>
                <a:ea typeface="+mn-ea"/>
                <a:cs typeface="+mn-cs"/>
              </a:rPr>
              <a:t>Edit Personnel</a:t>
            </a: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a:solidFill>
                  <a:schemeClr val="tx1"/>
                </a:solidFill>
                <a:effectLst/>
                <a:latin typeface="+mn-lt"/>
                <a:ea typeface="+mn-ea"/>
                <a:cs typeface="+mn-cs"/>
              </a:rPr>
              <a:t>This process is how to Align personnel. Select the checkbox if the Soldier is a Platoon Leader or should be able to update records for the personnel in that subordinate unit. Additional options include, a Pencil icon that gives you the ability to view the Soldier’s ITR and Excel icons to export a roster.</a:t>
            </a: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r>
              <a:rPr lang="en-US" dirty="0"/>
              <a:t>Are there</a:t>
            </a:r>
            <a:r>
              <a:rPr lang="en-US" baseline="0" dirty="0"/>
              <a:t> any questions?</a:t>
            </a:r>
          </a:p>
          <a:p>
            <a:endParaRPr lang="en-US" baseline="0" dirty="0"/>
          </a:p>
          <a:p>
            <a:r>
              <a:rPr lang="en-US" baseline="0" dirty="0"/>
              <a:t>Next, we will demonstrate the Platoons functionality.</a:t>
            </a:r>
          </a:p>
          <a:p>
            <a:endParaRPr lang="en-US" baseline="0" dirty="0"/>
          </a:p>
          <a:p>
            <a:r>
              <a:rPr lang="en-US" baseline="0" dirty="0"/>
              <a:t>Next slide</a:t>
            </a:r>
            <a:endParaRPr lang="en-US" dirty="0"/>
          </a:p>
        </p:txBody>
      </p:sp>
      <p:sp>
        <p:nvSpPr>
          <p:cNvPr id="4" name="Slide Number Placeholder 3"/>
          <p:cNvSpPr>
            <a:spLocks noGrp="1"/>
          </p:cNvSpPr>
          <p:nvPr>
            <p:ph type="sldNum" sz="quarter" idx="10"/>
          </p:nvPr>
        </p:nvSpPr>
        <p:spPr/>
        <p:txBody>
          <a:bodyPr/>
          <a:lstStyle/>
          <a:p>
            <a:fld id="{A9023E68-E8F9-404D-891E-E9678D207BDD}" type="slidenum">
              <a:rPr lang="en-US" smtClean="0"/>
              <a:pPr/>
              <a:t>13</a:t>
            </a:fld>
            <a:endParaRPr lang="en-US" dirty="0"/>
          </a:p>
        </p:txBody>
      </p:sp>
    </p:spTree>
    <p:extLst>
      <p:ext uri="{BB962C8B-B14F-4D97-AF65-F5344CB8AC3E}">
        <p14:creationId xmlns:p14="http://schemas.microsoft.com/office/powerpoint/2010/main" val="2729963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Reference:</a:t>
            </a:r>
            <a:r>
              <a:rPr lang="en-US" b="1" baseline="0" dirty="0">
                <a:latin typeface=" Arial"/>
              </a:rPr>
              <a:t> </a:t>
            </a:r>
            <a:r>
              <a:rPr lang="en-US" sz="1200" b="0" i="0" u="none" strike="noStrike" kern="1200" baseline="0" dirty="0">
                <a:solidFill>
                  <a:schemeClr val="tx1"/>
                </a:solidFill>
                <a:latin typeface=" Arial"/>
                <a:ea typeface="+mn-ea"/>
                <a:cs typeface="+mn-cs"/>
              </a:rPr>
              <a:t>Digital Training Management System (https://dtms.army.mil).</a:t>
            </a:r>
          </a:p>
          <a:p>
            <a:endParaRPr lang="en-US" dirty="0">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INSTRUCTOR ONLY: </a:t>
            </a:r>
            <a:r>
              <a:rPr lang="en-US" b="0" baseline="0" dirty="0">
                <a:latin typeface=" Arial"/>
              </a:rPr>
              <a:t>The </a:t>
            </a:r>
            <a:r>
              <a:rPr lang="en-US" sz="1200" b="0" kern="1200" baseline="0" dirty="0">
                <a:solidFill>
                  <a:schemeClr val="tx1"/>
                </a:solidFill>
                <a:effectLst/>
                <a:latin typeface=" Arial"/>
                <a:ea typeface="+mn-ea"/>
                <a:cs typeface="Arial" panose="020B0604020202020204" pitchFamily="34" charset="0"/>
              </a:rPr>
              <a:t>instructor/facilitator must demonstrate the functionality on a live network (depending on network availability). When network connectivity </a:t>
            </a:r>
            <a:r>
              <a:rPr lang="en-US" sz="1200" b="0" u="sng" kern="1200" baseline="0" dirty="0">
                <a:solidFill>
                  <a:schemeClr val="tx1"/>
                </a:solidFill>
                <a:effectLst/>
                <a:latin typeface=" Arial"/>
                <a:ea typeface="+mn-ea"/>
                <a:cs typeface="Arial" panose="020B0604020202020204" pitchFamily="34" charset="0"/>
              </a:rPr>
              <a:t>is not</a:t>
            </a:r>
            <a:r>
              <a:rPr lang="en-US" sz="1200" b="0" u="none" kern="1200" baseline="0" dirty="0">
                <a:solidFill>
                  <a:schemeClr val="tx1"/>
                </a:solidFill>
                <a:effectLst/>
                <a:latin typeface=" Arial"/>
                <a:ea typeface="+mn-ea"/>
                <a:cs typeface="Arial" panose="020B0604020202020204" pitchFamily="34" charset="0"/>
              </a:rPr>
              <a:t> </a:t>
            </a:r>
            <a:r>
              <a:rPr lang="en-US" sz="1200" b="0" kern="1200" baseline="0" dirty="0">
                <a:solidFill>
                  <a:schemeClr val="tx1"/>
                </a:solidFill>
                <a:effectLst/>
                <a:latin typeface=" Arial"/>
                <a:ea typeface="+mn-ea"/>
                <a:cs typeface="Arial" panose="020B0604020202020204" pitchFamily="34" charset="0"/>
              </a:rPr>
              <a:t>available, the instructor/facilitator must initiate contingency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 Arial"/>
            </a:endParaRPr>
          </a:p>
          <a:p>
            <a:r>
              <a:rPr lang="en-US" sz="1200" b="1" kern="1200" dirty="0">
                <a:solidFill>
                  <a:schemeClr val="tx1"/>
                </a:solidFill>
                <a:effectLst/>
                <a:latin typeface=" Arial"/>
                <a:ea typeface="+mn-ea"/>
                <a:cs typeface="Arial" panose="020B0604020202020204" pitchFamily="34" charset="0"/>
              </a:rPr>
              <a:t>INSTRUCTOR NOTES:</a:t>
            </a:r>
          </a:p>
          <a:p>
            <a:endParaRPr lang="en-US" dirty="0"/>
          </a:p>
          <a:p>
            <a:r>
              <a:rPr lang="en-US" b="1" dirty="0"/>
              <a:t>Platoons</a:t>
            </a:r>
          </a:p>
          <a:p>
            <a:endParaRPr lang="en-US" dirty="0"/>
          </a:p>
          <a:p>
            <a:r>
              <a:rPr lang="en-US" dirty="0"/>
              <a:t>The Platoons fly-out menu appears only when </a:t>
            </a:r>
            <a:r>
              <a:rPr lang="en-US" sz="1200" b="0" i="0" u="none" strike="noStrike" kern="1200" baseline="0" dirty="0">
                <a:solidFill>
                  <a:schemeClr val="tx1"/>
                </a:solidFill>
                <a:latin typeface="+mn-lt"/>
                <a:ea typeface="+mn-ea"/>
                <a:cs typeface="+mn-cs"/>
              </a:rPr>
              <a:t>Subordinate units have been created and personnel are aligned to the proper subordinate units. Once the subordinate units are created and personnel are aligned, you must log out and log back in to DTMS to activate the fly-out menu. Once the fly-out menu is activated a list of subordinate units will appear. When a subordinate unit is selected, it displays the roster of personnel in that unit. Additional options include Align Personnel, Edit, Delete, or View the Soldier’s ITR.</a:t>
            </a:r>
          </a:p>
          <a:p>
            <a:endParaRPr lang="en-US" dirty="0"/>
          </a:p>
          <a:p>
            <a:r>
              <a:rPr lang="en-US" b="1" dirty="0"/>
              <a:t>Add Personnel to the Platoon</a:t>
            </a:r>
          </a:p>
          <a:p>
            <a:endParaRPr lang="en-US" dirty="0"/>
          </a:p>
          <a:p>
            <a:r>
              <a:rPr lang="en-US" b="1" dirty="0"/>
              <a:t>Step 1</a:t>
            </a:r>
          </a:p>
          <a:p>
            <a:r>
              <a:rPr lang="en-US" sz="1200" dirty="0">
                <a:solidFill>
                  <a:schemeClr val="tx2">
                    <a:lumMod val="50000"/>
                  </a:schemeClr>
                </a:solidFill>
                <a:latin typeface=" Arial"/>
              </a:rPr>
              <a:t>Navigate back to the </a:t>
            </a:r>
            <a:r>
              <a:rPr lang="en-US" sz="1200" b="1" dirty="0">
                <a:solidFill>
                  <a:schemeClr val="tx2">
                    <a:lumMod val="50000"/>
                  </a:schemeClr>
                </a:solidFill>
                <a:latin typeface=" Arial"/>
              </a:rPr>
              <a:t>Administration</a:t>
            </a:r>
            <a:r>
              <a:rPr lang="en-US" sz="1200" dirty="0">
                <a:solidFill>
                  <a:schemeClr val="tx2">
                    <a:lumMod val="50000"/>
                  </a:schemeClr>
                </a:solidFill>
                <a:latin typeface=" Arial"/>
              </a:rPr>
              <a:t> menu.</a:t>
            </a:r>
          </a:p>
          <a:p>
            <a:r>
              <a:rPr lang="en-US" sz="1200" dirty="0">
                <a:solidFill>
                  <a:schemeClr val="tx2">
                    <a:lumMod val="50000"/>
                  </a:schemeClr>
                </a:solidFill>
                <a:latin typeface=" Arial"/>
              </a:rPr>
              <a:t>Hover cursor over </a:t>
            </a:r>
            <a:r>
              <a:rPr lang="en-US" sz="1200" b="1" dirty="0">
                <a:solidFill>
                  <a:schemeClr val="tx2">
                    <a:lumMod val="50000"/>
                  </a:schemeClr>
                </a:solidFill>
                <a:latin typeface=" Arial"/>
              </a:rPr>
              <a:t>Platoon Manager</a:t>
            </a:r>
            <a:r>
              <a:rPr lang="en-US" sz="1200" dirty="0">
                <a:solidFill>
                  <a:schemeClr val="tx2">
                    <a:lumMod val="50000"/>
                  </a:schemeClr>
                </a:solidFill>
                <a:latin typeface=" Arial"/>
              </a:rPr>
              <a:t>, then </a:t>
            </a:r>
            <a:r>
              <a:rPr lang="en-US" sz="1200" b="1" dirty="0">
                <a:solidFill>
                  <a:schemeClr val="tx2">
                    <a:lumMod val="50000"/>
                  </a:schemeClr>
                </a:solidFill>
                <a:latin typeface=" Arial"/>
              </a:rPr>
              <a:t>Platoons, </a:t>
            </a:r>
            <a:r>
              <a:rPr lang="en-US" sz="1200" dirty="0">
                <a:solidFill>
                  <a:schemeClr val="tx2">
                    <a:lumMod val="50000"/>
                  </a:schemeClr>
                </a:solidFill>
                <a:latin typeface=" Arial"/>
              </a:rPr>
              <a:t>click the desired platoon fly-out.</a:t>
            </a:r>
          </a:p>
          <a:p>
            <a:endParaRPr lang="en-US" b="1" dirty="0"/>
          </a:p>
          <a:p>
            <a:r>
              <a:rPr lang="en-US" b="1" dirty="0"/>
              <a:t>Step 2</a:t>
            </a:r>
          </a:p>
          <a:p>
            <a:r>
              <a:rPr lang="en-US" dirty="0"/>
              <a:t>To Add</a:t>
            </a:r>
            <a:r>
              <a:rPr lang="en-US" baseline="0" dirty="0"/>
              <a:t> Personnel to the subordinate platoon, click the </a:t>
            </a:r>
            <a:r>
              <a:rPr lang="en-US" b="1" baseline="0" dirty="0"/>
              <a:t>Align </a:t>
            </a:r>
            <a:r>
              <a:rPr lang="en-US" baseline="0" dirty="0"/>
              <a:t>icon.</a:t>
            </a:r>
          </a:p>
          <a:p>
            <a:r>
              <a:rPr lang="en-US" baseline="0" dirty="0"/>
              <a:t>The screen refreshes and the </a:t>
            </a:r>
            <a:r>
              <a:rPr lang="en-US" b="1" baseline="0" dirty="0"/>
              <a:t>Align Personnel </a:t>
            </a:r>
            <a:r>
              <a:rPr lang="en-US" baseline="0" dirty="0"/>
              <a:t>window opens.</a:t>
            </a:r>
          </a:p>
          <a:p>
            <a:endParaRPr lang="en-US" baseline="0" dirty="0"/>
          </a:p>
          <a:p>
            <a:r>
              <a:rPr lang="en-US" b="1" baseline="0" dirty="0"/>
              <a:t>Step 3</a:t>
            </a:r>
          </a:p>
          <a:p>
            <a:r>
              <a:rPr lang="en-US" baseline="0" dirty="0"/>
              <a:t>Use the filters to refine your search or click the </a:t>
            </a:r>
            <a:r>
              <a:rPr lang="en-US" b="1" baseline="0" dirty="0"/>
              <a:t>Search</a:t>
            </a:r>
            <a:r>
              <a:rPr lang="en-US" baseline="0" dirty="0"/>
              <a:t> button to display a roster of available personnel to align.</a:t>
            </a:r>
          </a:p>
          <a:p>
            <a:r>
              <a:rPr lang="en-US" baseline="0" dirty="0"/>
              <a:t>Place checkmarks in the appropriate checkboxes next to selected personnel.</a:t>
            </a:r>
          </a:p>
          <a:p>
            <a:r>
              <a:rPr lang="en-US" baseline="0" dirty="0"/>
              <a:t>Select the </a:t>
            </a:r>
            <a:r>
              <a:rPr lang="en-US" b="1" baseline="0" dirty="0"/>
              <a:t>Align</a:t>
            </a:r>
            <a:r>
              <a:rPr lang="en-US" baseline="0" dirty="0"/>
              <a:t> button to add the personnel to the roster.</a:t>
            </a:r>
          </a:p>
          <a:p>
            <a:r>
              <a:rPr lang="en-US" baseline="0" dirty="0"/>
              <a:t>The screen refreshes and the personnel are added to the roster.</a:t>
            </a:r>
          </a:p>
          <a:p>
            <a:endParaRPr lang="en-US" baseline="0" dirty="0"/>
          </a:p>
          <a:p>
            <a:r>
              <a:rPr lang="en-US" b="0" baseline="0" dirty="0"/>
              <a:t>Additional options include an </a:t>
            </a:r>
            <a:r>
              <a:rPr lang="en-US" b="1" baseline="0" dirty="0"/>
              <a:t>Edit</a:t>
            </a:r>
            <a:r>
              <a:rPr lang="en-US" b="0" baseline="0" dirty="0"/>
              <a:t> button, a </a:t>
            </a:r>
            <a:r>
              <a:rPr lang="en-US" b="1" baseline="0" dirty="0"/>
              <a:t>Delete</a:t>
            </a:r>
            <a:r>
              <a:rPr lang="en-US" b="0" baseline="0" dirty="0"/>
              <a:t> button, and a </a:t>
            </a:r>
            <a:r>
              <a:rPr lang="en-US" b="1" baseline="0" dirty="0"/>
              <a:t>View</a:t>
            </a:r>
            <a:r>
              <a:rPr lang="en-US" b="0" baseline="0" dirty="0"/>
              <a:t> icon to open the Soldier’s ITR.</a:t>
            </a:r>
          </a:p>
          <a:p>
            <a:endParaRPr lang="en-US" b="0" baseline="0" dirty="0"/>
          </a:p>
          <a:p>
            <a:r>
              <a:rPr lang="en-US" b="0" baseline="0" dirty="0"/>
              <a:t>Are there any questions?</a:t>
            </a:r>
          </a:p>
          <a:p>
            <a:endParaRPr lang="en-US" b="0" baseline="0" dirty="0"/>
          </a:p>
          <a:p>
            <a:r>
              <a:rPr lang="en-US" b="0" baseline="0" dirty="0"/>
              <a:t>Next, we will demonstrate Signature Blocks.</a:t>
            </a:r>
          </a:p>
          <a:p>
            <a:endParaRPr lang="en-US" b="0" baseline="0" dirty="0"/>
          </a:p>
          <a:p>
            <a:r>
              <a:rPr lang="en-US" b="0" baseline="0" dirty="0"/>
              <a:t>Next slide</a:t>
            </a:r>
          </a:p>
        </p:txBody>
      </p:sp>
      <p:sp>
        <p:nvSpPr>
          <p:cNvPr id="4" name="Slide Number Placeholder 3"/>
          <p:cNvSpPr>
            <a:spLocks noGrp="1"/>
          </p:cNvSpPr>
          <p:nvPr>
            <p:ph type="sldNum" sz="quarter" idx="10"/>
          </p:nvPr>
        </p:nvSpPr>
        <p:spPr/>
        <p:txBody>
          <a:bodyPr/>
          <a:lstStyle/>
          <a:p>
            <a:fld id="{A9023E68-E8F9-404D-891E-E9678D207BDD}" type="slidenum">
              <a:rPr lang="en-US" smtClean="0"/>
              <a:pPr/>
              <a:t>14</a:t>
            </a:fld>
            <a:endParaRPr lang="en-US" dirty="0"/>
          </a:p>
        </p:txBody>
      </p:sp>
    </p:spTree>
    <p:extLst>
      <p:ext uri="{BB962C8B-B14F-4D97-AF65-F5344CB8AC3E}">
        <p14:creationId xmlns:p14="http://schemas.microsoft.com/office/powerpoint/2010/main" val="1609716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Reference:</a:t>
            </a:r>
            <a:r>
              <a:rPr lang="en-US" b="1" baseline="0" dirty="0">
                <a:latin typeface=" Arial"/>
              </a:rPr>
              <a:t> </a:t>
            </a:r>
            <a:r>
              <a:rPr lang="en-US" sz="1200" b="0" i="0" u="none" strike="noStrike" kern="1200" baseline="0" dirty="0">
                <a:solidFill>
                  <a:schemeClr val="tx1"/>
                </a:solidFill>
                <a:latin typeface=" Arial"/>
                <a:ea typeface="+mn-ea"/>
                <a:cs typeface="+mn-cs"/>
              </a:rPr>
              <a:t>Digital Training Management System (https://dtms.army.mil).</a:t>
            </a:r>
          </a:p>
          <a:p>
            <a:endParaRPr lang="en-US" dirty="0">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INSTRUCTOR ONLY: </a:t>
            </a:r>
            <a:r>
              <a:rPr lang="en-US" b="0" baseline="0" dirty="0">
                <a:latin typeface=" Arial"/>
              </a:rPr>
              <a:t>The </a:t>
            </a:r>
            <a:r>
              <a:rPr lang="en-US" sz="1200" b="0" kern="1200" baseline="0" dirty="0">
                <a:solidFill>
                  <a:schemeClr val="tx1"/>
                </a:solidFill>
                <a:effectLst/>
                <a:latin typeface=" Arial"/>
                <a:ea typeface="+mn-ea"/>
                <a:cs typeface="Arial" panose="020B0604020202020204" pitchFamily="34" charset="0"/>
              </a:rPr>
              <a:t>instructor/facilitator must demonstrate the functionality on a live network (depending on network availability). When network connectivity </a:t>
            </a:r>
            <a:r>
              <a:rPr lang="en-US" sz="1200" b="0" u="sng" kern="1200" baseline="0" dirty="0">
                <a:solidFill>
                  <a:schemeClr val="tx1"/>
                </a:solidFill>
                <a:effectLst/>
                <a:latin typeface=" Arial"/>
                <a:ea typeface="+mn-ea"/>
                <a:cs typeface="Arial" panose="020B0604020202020204" pitchFamily="34" charset="0"/>
              </a:rPr>
              <a:t>is not</a:t>
            </a:r>
            <a:r>
              <a:rPr lang="en-US" sz="1200" b="0" u="none" kern="1200" baseline="0" dirty="0">
                <a:solidFill>
                  <a:schemeClr val="tx1"/>
                </a:solidFill>
                <a:effectLst/>
                <a:latin typeface=" Arial"/>
                <a:ea typeface="+mn-ea"/>
                <a:cs typeface="Arial" panose="020B0604020202020204" pitchFamily="34" charset="0"/>
              </a:rPr>
              <a:t> </a:t>
            </a:r>
            <a:r>
              <a:rPr lang="en-US" sz="1200" b="0" kern="1200" baseline="0" dirty="0">
                <a:solidFill>
                  <a:schemeClr val="tx1"/>
                </a:solidFill>
                <a:effectLst/>
                <a:latin typeface=" Arial"/>
                <a:ea typeface="+mn-ea"/>
                <a:cs typeface="Arial" panose="020B0604020202020204" pitchFamily="34" charset="0"/>
              </a:rPr>
              <a:t>available, the instructor/facilitator must initiate contingency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 Arial"/>
            </a:endParaRPr>
          </a:p>
          <a:p>
            <a:r>
              <a:rPr lang="en-US" sz="1200" b="1" kern="1200" dirty="0">
                <a:solidFill>
                  <a:schemeClr val="tx1"/>
                </a:solidFill>
                <a:effectLst/>
                <a:latin typeface=" Arial"/>
                <a:ea typeface="+mn-ea"/>
                <a:cs typeface="Arial" panose="020B0604020202020204" pitchFamily="34" charset="0"/>
              </a:rPr>
              <a:t>INSTRUCTOR NOTES:</a:t>
            </a:r>
          </a:p>
          <a:p>
            <a:endParaRPr lang="en-US" dirty="0"/>
          </a:p>
          <a:p>
            <a:r>
              <a:rPr lang="en-US" b="1" dirty="0"/>
              <a:t>Signature</a:t>
            </a:r>
            <a:r>
              <a:rPr lang="en-US" b="1" baseline="0" dirty="0"/>
              <a:t> Blocks</a:t>
            </a:r>
          </a:p>
          <a:p>
            <a:endParaRPr lang="en-US" baseline="0" dirty="0"/>
          </a:p>
          <a:p>
            <a:r>
              <a:rPr lang="en-US" dirty="0"/>
              <a:t>The </a:t>
            </a:r>
            <a:r>
              <a:rPr lang="en-US" b="1" dirty="0"/>
              <a:t>Signature Blocks </a:t>
            </a:r>
            <a:r>
              <a:rPr lang="en-US" dirty="0"/>
              <a:t>menu allows users the ability to build the Commander’s Signature block. Signature blocks will be printed on the training schedules. </a:t>
            </a:r>
            <a:r>
              <a:rPr lang="en-US" sz="1200" b="0" i="0" u="none" strike="noStrike" kern="1200" baseline="0" dirty="0">
                <a:solidFill>
                  <a:schemeClr val="tx1"/>
                </a:solidFill>
                <a:latin typeface="+mn-lt"/>
                <a:ea typeface="+mn-ea"/>
                <a:cs typeface="+mn-cs"/>
              </a:rPr>
              <a:t>The commander for the organization is the only one that should be added here. An alternate approval authority can also have a signature block, but this is not normally necessary since the XO can sign for the commander as long as there is a memo signed by the commander designating signature authority.</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Add New record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Step 1</a:t>
            </a:r>
          </a:p>
          <a:p>
            <a:r>
              <a:rPr lang="en-US" sz="1200" dirty="0">
                <a:solidFill>
                  <a:schemeClr val="tx2">
                    <a:lumMod val="50000"/>
                  </a:schemeClr>
                </a:solidFill>
                <a:latin typeface=" Arial"/>
              </a:rPr>
              <a:t>Navigate back to the </a:t>
            </a:r>
            <a:r>
              <a:rPr lang="en-US" sz="1200" b="1" dirty="0">
                <a:solidFill>
                  <a:schemeClr val="tx2">
                    <a:lumMod val="50000"/>
                  </a:schemeClr>
                </a:solidFill>
                <a:latin typeface=" Arial"/>
              </a:rPr>
              <a:t>Administration</a:t>
            </a:r>
            <a:r>
              <a:rPr lang="en-US" sz="1200" dirty="0">
                <a:solidFill>
                  <a:schemeClr val="tx2">
                    <a:lumMod val="50000"/>
                  </a:schemeClr>
                </a:solidFill>
                <a:latin typeface=" Arial"/>
              </a:rPr>
              <a:t> menu.</a:t>
            </a:r>
          </a:p>
          <a:p>
            <a:r>
              <a:rPr lang="en-US" sz="1200" dirty="0">
                <a:solidFill>
                  <a:schemeClr val="tx2">
                    <a:lumMod val="50000"/>
                  </a:schemeClr>
                </a:solidFill>
                <a:latin typeface=" Arial"/>
              </a:rPr>
              <a:t>Click on </a:t>
            </a:r>
            <a:r>
              <a:rPr lang="en-US" sz="1200" b="1" dirty="0">
                <a:solidFill>
                  <a:schemeClr val="tx2">
                    <a:lumMod val="50000"/>
                  </a:schemeClr>
                </a:solidFill>
                <a:latin typeface=" Arial"/>
              </a:rPr>
              <a:t>Signature Blocks.</a:t>
            </a:r>
            <a:endParaRPr lang="en-US" sz="1200" dirty="0">
              <a:solidFill>
                <a:schemeClr val="tx2">
                  <a:lumMod val="50000"/>
                </a:schemeClr>
              </a:solidFill>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Step 2</a:t>
            </a:r>
          </a:p>
          <a:p>
            <a:r>
              <a:rPr lang="en-US" sz="1200" dirty="0">
                <a:solidFill>
                  <a:schemeClr val="tx2">
                    <a:lumMod val="75000"/>
                  </a:schemeClr>
                </a:solidFill>
                <a:latin typeface=" Arial"/>
              </a:rPr>
              <a:t>To add new record, click the </a:t>
            </a:r>
            <a:r>
              <a:rPr lang="en-US" sz="1200" b="1" dirty="0">
                <a:solidFill>
                  <a:schemeClr val="tx2">
                    <a:lumMod val="75000"/>
                  </a:schemeClr>
                </a:solidFill>
                <a:latin typeface=" Arial"/>
              </a:rPr>
              <a:t>Add new record</a:t>
            </a:r>
            <a:r>
              <a:rPr lang="en-US" sz="1200" dirty="0">
                <a:solidFill>
                  <a:schemeClr val="tx2">
                    <a:lumMod val="75000"/>
                  </a:schemeClr>
                </a:solidFill>
                <a:latin typeface=" Arial"/>
              </a:rPr>
              <a:t> icon and the </a:t>
            </a:r>
            <a:r>
              <a:rPr lang="en-US" sz="1200" b="1" dirty="0">
                <a:solidFill>
                  <a:schemeClr val="tx2">
                    <a:lumMod val="75000"/>
                  </a:schemeClr>
                </a:solidFill>
                <a:latin typeface=" Arial"/>
              </a:rPr>
              <a:t>Add/Edit Signature Block </a:t>
            </a:r>
            <a:r>
              <a:rPr lang="en-US" sz="1200" dirty="0">
                <a:solidFill>
                  <a:schemeClr val="tx2">
                    <a:lumMod val="75000"/>
                  </a:schemeClr>
                </a:solidFill>
                <a:latin typeface=" Arial"/>
              </a:rPr>
              <a:t>window opens</a:t>
            </a:r>
            <a:r>
              <a:rPr lang="en-US" sz="1200" dirty="0">
                <a:latin typeface=" Arial"/>
              </a:rPr>
              <a:t>.</a:t>
            </a:r>
            <a:endParaRPr lang="en-US" sz="1200" dirty="0">
              <a:solidFill>
                <a:schemeClr val="tx2">
                  <a:lumMod val="75000"/>
                </a:schemeClr>
              </a:solidFill>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Step 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Enter the relevant information and select the </a:t>
            </a:r>
            <a:r>
              <a:rPr lang="en-US" sz="1200" b="1" i="0" u="none" strike="noStrike" kern="1200" baseline="0" dirty="0">
                <a:solidFill>
                  <a:schemeClr val="tx1"/>
                </a:solidFill>
                <a:latin typeface="+mn-lt"/>
                <a:ea typeface="+mn-ea"/>
                <a:cs typeface="+mn-cs"/>
              </a:rPr>
              <a:t>Save</a:t>
            </a:r>
            <a:r>
              <a:rPr lang="en-US" sz="1200" b="0" i="0" u="none" strike="noStrike" kern="1200" baseline="0" dirty="0">
                <a:solidFill>
                  <a:schemeClr val="tx1"/>
                </a:solidFill>
                <a:latin typeface="+mn-lt"/>
                <a:ea typeface="+mn-ea"/>
                <a:cs typeface="+mn-cs"/>
              </a:rPr>
              <a:t> button to save the signature block.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screen refreshes and the signature block is added.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lumMod val="50000"/>
                  </a:schemeClr>
                </a:solidFill>
                <a:latin typeface=" Arial"/>
              </a:rPr>
              <a:t>See AR 25-50 for signature block format. Signature blocks are printed on training schedules only.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Edit Signature Block (Not illustrated on screenshot)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Click on the </a:t>
            </a:r>
            <a:r>
              <a:rPr lang="en-US" sz="1200" b="1" i="0" u="none" strike="noStrike" kern="1200" baseline="0" dirty="0">
                <a:solidFill>
                  <a:schemeClr val="tx1"/>
                </a:solidFill>
                <a:latin typeface="+mn-lt"/>
                <a:ea typeface="+mn-ea"/>
                <a:cs typeface="+mn-cs"/>
              </a:rPr>
              <a:t>Pencil</a:t>
            </a:r>
            <a:r>
              <a:rPr lang="en-US" sz="1200" b="0" i="0" u="none" strike="noStrike" kern="1200" baseline="0" dirty="0">
                <a:solidFill>
                  <a:schemeClr val="tx1"/>
                </a:solidFill>
                <a:latin typeface="+mn-lt"/>
                <a:ea typeface="+mn-ea"/>
                <a:cs typeface="+mn-cs"/>
              </a:rPr>
              <a:t> icon.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screen refreshes to the </a:t>
            </a:r>
            <a:r>
              <a:rPr lang="en-US" sz="1200" b="1" i="0" u="none" strike="noStrike" kern="1200" baseline="0" dirty="0">
                <a:solidFill>
                  <a:schemeClr val="tx1"/>
                </a:solidFill>
                <a:latin typeface="+mn-lt"/>
                <a:ea typeface="+mn-ea"/>
                <a:cs typeface="+mn-cs"/>
              </a:rPr>
              <a:t>Add/Edit Signature Block </a:t>
            </a:r>
            <a:r>
              <a:rPr lang="en-US" sz="1200" b="0" i="0" u="none" strike="noStrike" kern="1200" baseline="0" dirty="0">
                <a:solidFill>
                  <a:schemeClr val="tx1"/>
                </a:solidFill>
                <a:latin typeface="+mn-lt"/>
                <a:ea typeface="+mn-ea"/>
                <a:cs typeface="+mn-cs"/>
              </a:rPr>
              <a:t>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Make the necessary edits.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Click the </a:t>
            </a:r>
            <a:r>
              <a:rPr lang="en-US" sz="1200" b="1" i="0" u="none" strike="noStrike" kern="1200" baseline="0" dirty="0">
                <a:solidFill>
                  <a:schemeClr val="tx1"/>
                </a:solidFill>
                <a:latin typeface="+mn-lt"/>
                <a:ea typeface="+mn-ea"/>
                <a:cs typeface="+mn-cs"/>
              </a:rPr>
              <a:t>Save </a:t>
            </a:r>
            <a:r>
              <a:rPr lang="en-US" sz="1200" b="0" i="0" u="none" strike="noStrike" kern="1200" baseline="0" dirty="0">
                <a:solidFill>
                  <a:schemeClr val="tx1"/>
                </a:solidFill>
                <a:latin typeface="+mn-lt"/>
                <a:ea typeface="+mn-ea"/>
                <a:cs typeface="+mn-cs"/>
              </a:rPr>
              <a:t>button to save the signature block.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screen refreshes and the signature block is saved.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Delete Signature Block (Not illustrated on screenshot)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Click the </a:t>
            </a:r>
            <a:r>
              <a:rPr lang="en-US" sz="1200" b="1" i="0" u="none" strike="noStrike" kern="1200" baseline="0" dirty="0">
                <a:solidFill>
                  <a:schemeClr val="tx1"/>
                </a:solidFill>
                <a:latin typeface="+mn-lt"/>
                <a:ea typeface="+mn-ea"/>
                <a:cs typeface="+mn-cs"/>
              </a:rPr>
              <a:t>Delete</a:t>
            </a:r>
            <a:r>
              <a:rPr lang="en-US" sz="1200" b="0" i="0" u="none" strike="noStrike" kern="1200" baseline="0" dirty="0">
                <a:solidFill>
                  <a:schemeClr val="tx1"/>
                </a:solidFill>
                <a:latin typeface="+mn-lt"/>
                <a:ea typeface="+mn-ea"/>
                <a:cs typeface="+mn-cs"/>
              </a:rPr>
              <a:t> icon.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 dialog box opens to confirm your selection.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Click the </a:t>
            </a:r>
            <a:r>
              <a:rPr lang="en-US" sz="1200" b="1" i="0" u="none" strike="noStrike" kern="1200" baseline="0" dirty="0">
                <a:solidFill>
                  <a:schemeClr val="tx1"/>
                </a:solidFill>
                <a:latin typeface="+mn-lt"/>
                <a:ea typeface="+mn-ea"/>
                <a:cs typeface="+mn-cs"/>
              </a:rPr>
              <a:t>OK </a:t>
            </a:r>
            <a:r>
              <a:rPr lang="en-US" sz="1200" b="0" i="0" u="none" strike="noStrike" kern="1200" baseline="0" dirty="0">
                <a:solidFill>
                  <a:schemeClr val="tx1"/>
                </a:solidFill>
                <a:latin typeface="+mn-lt"/>
                <a:ea typeface="+mn-ea"/>
                <a:cs typeface="+mn-cs"/>
              </a:rPr>
              <a:t>button to delete the signature.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Are there any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Next, we will discuss the User Management functionality.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Next slide</a:t>
            </a:r>
          </a:p>
        </p:txBody>
      </p:sp>
      <p:sp>
        <p:nvSpPr>
          <p:cNvPr id="4" name="Slide Number Placeholder 3"/>
          <p:cNvSpPr>
            <a:spLocks noGrp="1"/>
          </p:cNvSpPr>
          <p:nvPr>
            <p:ph type="sldNum" sz="quarter" idx="10"/>
          </p:nvPr>
        </p:nvSpPr>
        <p:spPr/>
        <p:txBody>
          <a:bodyPr/>
          <a:lstStyle/>
          <a:p>
            <a:fld id="{A9023E68-E8F9-404D-891E-E9678D207BDD}" type="slidenum">
              <a:rPr lang="en-US" smtClean="0"/>
              <a:pPr/>
              <a:t>15</a:t>
            </a:fld>
            <a:endParaRPr lang="en-US" dirty="0"/>
          </a:p>
        </p:txBody>
      </p:sp>
    </p:spTree>
    <p:extLst>
      <p:ext uri="{BB962C8B-B14F-4D97-AF65-F5344CB8AC3E}">
        <p14:creationId xmlns:p14="http://schemas.microsoft.com/office/powerpoint/2010/main" val="4293763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Reference:</a:t>
            </a:r>
            <a:r>
              <a:rPr lang="en-US" b="1" baseline="0" dirty="0">
                <a:latin typeface=" Arial"/>
              </a:rPr>
              <a:t> </a:t>
            </a:r>
            <a:r>
              <a:rPr lang="en-US" sz="1200" b="0" i="0" u="none" strike="noStrike" kern="1200" baseline="0" dirty="0">
                <a:solidFill>
                  <a:schemeClr val="tx1"/>
                </a:solidFill>
                <a:latin typeface=" Arial"/>
                <a:ea typeface="+mn-ea"/>
                <a:cs typeface="+mn-cs"/>
              </a:rPr>
              <a:t>Digital Training Management System (https://dtms.army.mil).</a:t>
            </a:r>
          </a:p>
          <a:p>
            <a:endParaRPr lang="en-US" dirty="0">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INSTRUCTOR ONLY: </a:t>
            </a:r>
            <a:r>
              <a:rPr lang="en-US" b="0" baseline="0" dirty="0">
                <a:latin typeface=" Arial"/>
              </a:rPr>
              <a:t>The </a:t>
            </a:r>
            <a:r>
              <a:rPr lang="en-US" sz="1200" b="0" kern="1200" baseline="0" dirty="0">
                <a:solidFill>
                  <a:schemeClr val="tx1"/>
                </a:solidFill>
                <a:effectLst/>
                <a:latin typeface=" Arial"/>
                <a:ea typeface="+mn-ea"/>
                <a:cs typeface="Arial" panose="020B0604020202020204" pitchFamily="34" charset="0"/>
              </a:rPr>
              <a:t>instructor/facilitator must demonstrate the functionality on a live network (depending on network availability). When network connectivity </a:t>
            </a:r>
            <a:r>
              <a:rPr lang="en-US" sz="1200" b="0" u="sng" kern="1200" baseline="0" dirty="0">
                <a:solidFill>
                  <a:schemeClr val="tx1"/>
                </a:solidFill>
                <a:effectLst/>
                <a:latin typeface=" Arial"/>
                <a:ea typeface="+mn-ea"/>
                <a:cs typeface="Arial" panose="020B0604020202020204" pitchFamily="34" charset="0"/>
              </a:rPr>
              <a:t>is not</a:t>
            </a:r>
            <a:r>
              <a:rPr lang="en-US" sz="1200" b="0" u="none" kern="1200" baseline="0" dirty="0">
                <a:solidFill>
                  <a:schemeClr val="tx1"/>
                </a:solidFill>
                <a:effectLst/>
                <a:latin typeface=" Arial"/>
                <a:ea typeface="+mn-ea"/>
                <a:cs typeface="Arial" panose="020B0604020202020204" pitchFamily="34" charset="0"/>
              </a:rPr>
              <a:t> </a:t>
            </a:r>
            <a:r>
              <a:rPr lang="en-US" sz="1200" b="0" kern="1200" baseline="0" dirty="0">
                <a:solidFill>
                  <a:schemeClr val="tx1"/>
                </a:solidFill>
                <a:effectLst/>
                <a:latin typeface=" Arial"/>
                <a:ea typeface="+mn-ea"/>
                <a:cs typeface="Arial" panose="020B0604020202020204" pitchFamily="34" charset="0"/>
              </a:rPr>
              <a:t>available, the instructor/facilitator must initiate contingency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 Arial"/>
            </a:endParaRPr>
          </a:p>
          <a:p>
            <a:r>
              <a:rPr lang="en-US" sz="1200" b="1" kern="1200" dirty="0">
                <a:solidFill>
                  <a:schemeClr val="tx1"/>
                </a:solidFill>
                <a:effectLst/>
                <a:latin typeface=" Arial"/>
                <a:ea typeface="+mn-ea"/>
                <a:cs typeface="Arial" panose="020B0604020202020204" pitchFamily="34" charset="0"/>
              </a:rPr>
              <a:t>INSTRUCTOR NOTES:</a:t>
            </a:r>
          </a:p>
          <a:p>
            <a:endParaRPr lang="en-US" dirty="0"/>
          </a:p>
          <a:p>
            <a:r>
              <a:rPr lang="en-US" b="1" dirty="0"/>
              <a:t>User Management Overview</a:t>
            </a:r>
          </a:p>
          <a:p>
            <a:endParaRPr lang="en-US" dirty="0"/>
          </a:p>
          <a:p>
            <a:r>
              <a:rPr lang="en-US" dirty="0"/>
              <a:t>The User Management allows users</a:t>
            </a:r>
            <a:r>
              <a:rPr lang="en-US" baseline="0" dirty="0"/>
              <a:t> the ability to </a:t>
            </a:r>
            <a:r>
              <a:rPr lang="en-US" sz="1200" b="0" i="0" u="none" strike="noStrike" kern="1200" baseline="0" dirty="0">
                <a:solidFill>
                  <a:schemeClr val="tx1"/>
                </a:solidFill>
                <a:latin typeface="+mn-lt"/>
                <a:ea typeface="+mn-ea"/>
                <a:cs typeface="+mn-cs"/>
              </a:rPr>
              <a:t>create, edit, remove, and search DTMS Users with access to your unit. Not all users will have this menu option. This menu is roles based; in order to see / use this menu you must have the following individual permission: ManageUsers.</a:t>
            </a:r>
          </a:p>
          <a:p>
            <a:endParaRPr lang="en-US" dirty="0"/>
          </a:p>
          <a:p>
            <a:r>
              <a:rPr lang="en-US" dirty="0"/>
              <a:t>First, we will demonstrate</a:t>
            </a:r>
            <a:r>
              <a:rPr lang="en-US" baseline="0" dirty="0"/>
              <a:t> how to Create a User.</a:t>
            </a:r>
          </a:p>
          <a:p>
            <a:endParaRPr lang="en-US" baseline="0" dirty="0"/>
          </a:p>
          <a:p>
            <a:r>
              <a:rPr lang="en-US" baseline="0" dirty="0"/>
              <a:t>To create a user, you must have the individual’s User Name exactly like it is recorded in ICAM. To verify the individual’s exact User Name you can follow </a:t>
            </a:r>
          </a:p>
          <a:p>
            <a:r>
              <a:rPr lang="en-US" baseline="0" dirty="0"/>
              <a:t>these steps to find it in ICAM:</a:t>
            </a:r>
          </a:p>
          <a:p>
            <a:endParaRPr lang="en-US" baseline="0" dirty="0"/>
          </a:p>
          <a:p>
            <a:r>
              <a:rPr lang="en-US" baseline="0" dirty="0"/>
              <a:t>Login to ICAM (https://www.icamportal.us.army.mil).</a:t>
            </a:r>
          </a:p>
          <a:p>
            <a:r>
              <a:rPr lang="en-US" baseline="0" dirty="0"/>
              <a:t>Select the “User Search” button in the middle of the screen; and use the search filters to locate the Soldier’s ICAM record for whom they are granting access. In the search’s return on ICAM, DTMS Managers will then see a column title “Legacy UID”, formerly referred to as the “AKO username” and it is what must be used to create the Soldier’s DTMS user account. For personnel that have joined the ARMY after 10 November of 2021 they will use the UID provided from the ICAM site. </a:t>
            </a:r>
          </a:p>
          <a:p>
            <a:r>
              <a:rPr lang="en-US" baseline="0" dirty="0"/>
              <a:t>Copy the User Name to be used in the next step.</a:t>
            </a:r>
          </a:p>
          <a:p>
            <a:pPr marL="0" indent="0">
              <a:buFont typeface="Wingdings" panose="05000000000000000000" pitchFamily="2" charset="2"/>
              <a:buNone/>
            </a:pPr>
            <a:endParaRPr lang="en-US" b="1" baseline="0" dirty="0"/>
          </a:p>
          <a:p>
            <a:pPr marL="0" indent="0">
              <a:buFont typeface="Wingdings" panose="05000000000000000000" pitchFamily="2" charset="2"/>
              <a:buNone/>
            </a:pPr>
            <a:r>
              <a:rPr lang="en-US" b="1" baseline="0" dirty="0"/>
              <a:t>NOTE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dirty="0">
                <a:solidFill>
                  <a:schemeClr val="accent1">
                    <a:lumMod val="50000"/>
                  </a:schemeClr>
                </a:solidFill>
                <a:latin typeface=" Arial"/>
              </a:rPr>
              <a:t>Granting Users access to a new unit will not deny them access to any other unit the user has access to. </a:t>
            </a:r>
          </a:p>
          <a:p>
            <a:pPr marL="0" indent="0">
              <a:buFont typeface="Wingdings" panose="05000000000000000000" pitchFamily="2" charset="2"/>
              <a:buNone/>
            </a:pPr>
            <a:endParaRPr lang="en-US" baseline="0" dirty="0"/>
          </a:p>
          <a:p>
            <a:r>
              <a:rPr lang="en-US" b="1" baseline="0" dirty="0"/>
              <a:t>Create a User</a:t>
            </a:r>
          </a:p>
          <a:p>
            <a:endParaRPr lang="en-US" baseline="0" dirty="0"/>
          </a:p>
          <a:p>
            <a:pPr marL="0" indent="0">
              <a:buFont typeface="Arial" panose="020B0604020202020204" pitchFamily="34" charset="0"/>
              <a:buNone/>
            </a:pPr>
            <a:r>
              <a:rPr lang="en-US" sz="1200" b="0" kern="1200" dirty="0">
                <a:solidFill>
                  <a:schemeClr val="tx1"/>
                </a:solidFill>
                <a:effectLst/>
                <a:latin typeface="+mn-lt"/>
                <a:ea typeface="+mn-ea"/>
                <a:cs typeface="+mn-cs"/>
              </a:rPr>
              <a:t>To access the </a:t>
            </a:r>
            <a:r>
              <a:rPr lang="en-US" sz="1200" b="1" kern="1200" baseline="0" dirty="0">
                <a:solidFill>
                  <a:schemeClr val="tx1"/>
                </a:solidFill>
                <a:effectLst/>
                <a:latin typeface="+mn-lt"/>
                <a:ea typeface="+mn-ea"/>
                <a:cs typeface="+mn-cs"/>
              </a:rPr>
              <a:t>Create a User </a:t>
            </a:r>
            <a:r>
              <a:rPr lang="en-US" sz="1200" kern="1200" baseline="0" dirty="0">
                <a:solidFill>
                  <a:schemeClr val="tx1"/>
                </a:solidFill>
                <a:effectLst/>
                <a:latin typeface="+mn-lt"/>
                <a:ea typeface="+mn-ea"/>
                <a:cs typeface="+mn-cs"/>
              </a:rPr>
              <a:t>fly-out menu.</a:t>
            </a:r>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a:solidFill>
                  <a:schemeClr val="tx1"/>
                </a:solidFill>
                <a:effectLst/>
                <a:latin typeface="+mn-lt"/>
                <a:ea typeface="+mn-ea"/>
                <a:cs typeface="+mn-cs"/>
              </a:rPr>
              <a:t>Navigate to the </a:t>
            </a:r>
            <a:r>
              <a:rPr lang="en-US" sz="1200" b="1" kern="1200" baseline="0" dirty="0">
                <a:solidFill>
                  <a:schemeClr val="tx1"/>
                </a:solidFill>
                <a:effectLst/>
                <a:latin typeface="+mn-lt"/>
                <a:ea typeface="+mn-ea"/>
                <a:cs typeface="+mn-cs"/>
              </a:rPr>
              <a:t>Administration</a:t>
            </a:r>
            <a:r>
              <a:rPr lang="en-US" sz="1200" b="0" kern="1200" baseline="0" dirty="0">
                <a:solidFill>
                  <a:schemeClr val="tx1"/>
                </a:solidFill>
                <a:effectLst/>
                <a:latin typeface="+mn-lt"/>
                <a:ea typeface="+mn-ea"/>
                <a:cs typeface="+mn-cs"/>
              </a:rPr>
              <a:t> menu, the drop-down submenu expands.</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Hover cursor over the </a:t>
            </a:r>
            <a:r>
              <a:rPr lang="en-US" sz="1200" b="1" kern="1200" baseline="0" dirty="0">
                <a:solidFill>
                  <a:schemeClr val="tx1"/>
                </a:solidFill>
                <a:effectLst/>
                <a:latin typeface="+mn-lt"/>
                <a:ea typeface="+mn-ea"/>
                <a:cs typeface="+mn-cs"/>
              </a:rPr>
              <a:t>User Management </a:t>
            </a:r>
            <a:r>
              <a:rPr lang="en-US" sz="1200" b="0" kern="1200" baseline="0" dirty="0">
                <a:solidFill>
                  <a:schemeClr val="tx1"/>
                </a:solidFill>
                <a:effectLst/>
                <a:latin typeface="+mn-lt"/>
                <a:ea typeface="+mn-ea"/>
                <a:cs typeface="+mn-cs"/>
              </a:rPr>
              <a:t>submenu, the fly-out menu opens.</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Click the </a:t>
            </a:r>
            <a:r>
              <a:rPr lang="en-US" sz="1200" b="1" kern="1200" baseline="0" dirty="0">
                <a:solidFill>
                  <a:schemeClr val="tx1"/>
                </a:solidFill>
                <a:effectLst/>
                <a:latin typeface="+mn-lt"/>
                <a:ea typeface="+mn-ea"/>
                <a:cs typeface="+mn-cs"/>
              </a:rPr>
              <a:t>Create a User </a:t>
            </a:r>
            <a:r>
              <a:rPr lang="en-US" sz="1200" b="0" kern="1200" baseline="0" dirty="0">
                <a:solidFill>
                  <a:schemeClr val="tx1"/>
                </a:solidFill>
                <a:effectLst/>
                <a:latin typeface="+mn-lt"/>
                <a:ea typeface="+mn-ea"/>
                <a:cs typeface="+mn-cs"/>
              </a:rPr>
              <a:t>fly-out menu.</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The screen refreshes and the </a:t>
            </a:r>
            <a:r>
              <a:rPr lang="en-US" sz="1200" b="1" kern="1200" baseline="0" dirty="0">
                <a:solidFill>
                  <a:schemeClr val="tx1"/>
                </a:solidFill>
                <a:effectLst/>
                <a:latin typeface="+mn-lt"/>
                <a:ea typeface="+mn-ea"/>
                <a:cs typeface="+mn-cs"/>
              </a:rPr>
              <a:t>Add User</a:t>
            </a:r>
            <a:r>
              <a:rPr lang="en-US" sz="1200" b="0" kern="1200" baseline="0" dirty="0">
                <a:solidFill>
                  <a:schemeClr val="tx1"/>
                </a:solidFill>
                <a:effectLst/>
                <a:latin typeface="+mn-lt"/>
                <a:ea typeface="+mn-ea"/>
                <a:cs typeface="+mn-cs"/>
              </a:rPr>
              <a:t> window opens.</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Paste the Username in the User Name text field.</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Press Tab key on keyboard or click outside the test box to auto-populate the additional boxes.</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Select the </a:t>
            </a:r>
            <a:r>
              <a:rPr lang="en-US" sz="1200" b="1" kern="1200" baseline="0" dirty="0">
                <a:solidFill>
                  <a:schemeClr val="tx1"/>
                </a:solidFill>
                <a:effectLst/>
                <a:latin typeface="+mn-lt"/>
                <a:ea typeface="+mn-ea"/>
                <a:cs typeface="+mn-cs"/>
              </a:rPr>
              <a:t>Unit</a:t>
            </a:r>
            <a:r>
              <a:rPr lang="en-US" sz="1200" b="0" kern="1200" baseline="0" dirty="0">
                <a:solidFill>
                  <a:schemeClr val="tx1"/>
                </a:solidFill>
                <a:effectLst/>
                <a:latin typeface="+mn-lt"/>
                <a:ea typeface="+mn-ea"/>
                <a:cs typeface="+mn-cs"/>
              </a:rPr>
              <a:t> from the drop-down menu.</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Select the </a:t>
            </a:r>
            <a:r>
              <a:rPr lang="en-US" sz="1200" b="1" kern="1200" baseline="0" dirty="0">
                <a:solidFill>
                  <a:schemeClr val="tx1"/>
                </a:solidFill>
                <a:effectLst/>
                <a:latin typeface="+mn-lt"/>
                <a:ea typeface="+mn-ea"/>
                <a:cs typeface="+mn-cs"/>
              </a:rPr>
              <a:t>Save</a:t>
            </a:r>
            <a:r>
              <a:rPr lang="en-US" sz="1200" b="0" kern="1200" baseline="0" dirty="0">
                <a:solidFill>
                  <a:schemeClr val="tx1"/>
                </a:solidFill>
                <a:effectLst/>
                <a:latin typeface="+mn-lt"/>
                <a:ea typeface="+mn-ea"/>
                <a:cs typeface="+mn-cs"/>
              </a:rPr>
              <a:t> button. </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A dialog box opens to confirm that you want to move the user.</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Click the </a:t>
            </a:r>
            <a:r>
              <a:rPr lang="en-US" sz="1200" b="1" kern="1200" baseline="0" dirty="0">
                <a:solidFill>
                  <a:schemeClr val="tx1"/>
                </a:solidFill>
                <a:effectLst/>
                <a:latin typeface="+mn-lt"/>
                <a:ea typeface="+mn-ea"/>
                <a:cs typeface="+mn-cs"/>
              </a:rPr>
              <a:t>OK</a:t>
            </a:r>
            <a:r>
              <a:rPr lang="en-US" sz="1200" b="0" kern="1200" baseline="0" dirty="0">
                <a:solidFill>
                  <a:schemeClr val="tx1"/>
                </a:solidFill>
                <a:effectLst/>
                <a:latin typeface="+mn-lt"/>
                <a:ea typeface="+mn-ea"/>
                <a:cs typeface="+mn-cs"/>
              </a:rPr>
              <a:t> button to save.</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The screen refreshes to the </a:t>
            </a:r>
            <a:r>
              <a:rPr lang="en-US" sz="1200" b="1" kern="1200" baseline="0" dirty="0">
                <a:solidFill>
                  <a:schemeClr val="tx1"/>
                </a:solidFill>
                <a:effectLst/>
                <a:latin typeface="+mn-lt"/>
                <a:ea typeface="+mn-ea"/>
                <a:cs typeface="+mn-cs"/>
              </a:rPr>
              <a:t>Edit User </a:t>
            </a:r>
            <a:r>
              <a:rPr lang="en-US" sz="1200" b="0" kern="1200" baseline="0" dirty="0">
                <a:solidFill>
                  <a:schemeClr val="tx1"/>
                </a:solidFill>
                <a:effectLst/>
                <a:latin typeface="+mn-lt"/>
                <a:ea typeface="+mn-ea"/>
                <a:cs typeface="+mn-cs"/>
              </a:rPr>
              <a:t>page.</a:t>
            </a: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Next slide</a:t>
            </a:r>
            <a:endParaRPr lang="en-US" dirty="0"/>
          </a:p>
        </p:txBody>
      </p:sp>
      <p:sp>
        <p:nvSpPr>
          <p:cNvPr id="4" name="Slide Number Placeholder 3"/>
          <p:cNvSpPr>
            <a:spLocks noGrp="1"/>
          </p:cNvSpPr>
          <p:nvPr>
            <p:ph type="sldNum" sz="quarter" idx="10"/>
          </p:nvPr>
        </p:nvSpPr>
        <p:spPr/>
        <p:txBody>
          <a:bodyPr/>
          <a:lstStyle/>
          <a:p>
            <a:fld id="{A9023E68-E8F9-404D-891E-E9678D207BDD}" type="slidenum">
              <a:rPr lang="en-US" smtClean="0"/>
              <a:pPr/>
              <a:t>16</a:t>
            </a:fld>
            <a:endParaRPr lang="en-US" dirty="0"/>
          </a:p>
        </p:txBody>
      </p:sp>
    </p:spTree>
    <p:extLst>
      <p:ext uri="{BB962C8B-B14F-4D97-AF65-F5344CB8AC3E}">
        <p14:creationId xmlns:p14="http://schemas.microsoft.com/office/powerpoint/2010/main" val="2684017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Reference:</a:t>
            </a:r>
            <a:r>
              <a:rPr lang="en-US" b="1" baseline="0" dirty="0">
                <a:latin typeface=" Arial"/>
              </a:rPr>
              <a:t> </a:t>
            </a:r>
            <a:r>
              <a:rPr lang="en-US" sz="1200" b="0" i="0" u="none" strike="noStrike" kern="1200" baseline="0" dirty="0">
                <a:solidFill>
                  <a:schemeClr val="tx1"/>
                </a:solidFill>
                <a:latin typeface=" Arial"/>
                <a:ea typeface="+mn-ea"/>
                <a:cs typeface="+mn-cs"/>
              </a:rPr>
              <a:t>Digital Training Management System (https://dtms.army.mil).</a:t>
            </a:r>
          </a:p>
          <a:p>
            <a:endParaRPr lang="en-US" dirty="0">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INSTRUCTOR ONLY: </a:t>
            </a:r>
            <a:r>
              <a:rPr lang="en-US" b="0" baseline="0" dirty="0">
                <a:latin typeface=" Arial"/>
              </a:rPr>
              <a:t>The </a:t>
            </a:r>
            <a:r>
              <a:rPr lang="en-US" sz="1200" b="0" kern="1200" baseline="0" dirty="0">
                <a:solidFill>
                  <a:schemeClr val="tx1"/>
                </a:solidFill>
                <a:effectLst/>
                <a:latin typeface=" Arial"/>
                <a:ea typeface="+mn-ea"/>
                <a:cs typeface="Arial" panose="020B0604020202020204" pitchFamily="34" charset="0"/>
              </a:rPr>
              <a:t>instructor/facilitator must demonstrate the functionality on a live network (depending on network availability). When network connectivity </a:t>
            </a:r>
            <a:r>
              <a:rPr lang="en-US" sz="1200" b="0" u="sng" kern="1200" baseline="0" dirty="0">
                <a:solidFill>
                  <a:schemeClr val="tx1"/>
                </a:solidFill>
                <a:effectLst/>
                <a:latin typeface=" Arial"/>
                <a:ea typeface="+mn-ea"/>
                <a:cs typeface="Arial" panose="020B0604020202020204" pitchFamily="34" charset="0"/>
              </a:rPr>
              <a:t>is not</a:t>
            </a:r>
            <a:r>
              <a:rPr lang="en-US" sz="1200" b="0" u="none" kern="1200" baseline="0" dirty="0">
                <a:solidFill>
                  <a:schemeClr val="tx1"/>
                </a:solidFill>
                <a:effectLst/>
                <a:latin typeface=" Arial"/>
                <a:ea typeface="+mn-ea"/>
                <a:cs typeface="Arial" panose="020B0604020202020204" pitchFamily="34" charset="0"/>
              </a:rPr>
              <a:t> </a:t>
            </a:r>
            <a:r>
              <a:rPr lang="en-US" sz="1200" b="0" kern="1200" baseline="0" dirty="0">
                <a:solidFill>
                  <a:schemeClr val="tx1"/>
                </a:solidFill>
                <a:effectLst/>
                <a:latin typeface=" Arial"/>
                <a:ea typeface="+mn-ea"/>
                <a:cs typeface="Arial" panose="020B0604020202020204" pitchFamily="34" charset="0"/>
              </a:rPr>
              <a:t>available, the instructor/facilitator must initiate contingency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 Arial"/>
            </a:endParaRPr>
          </a:p>
          <a:p>
            <a:r>
              <a:rPr lang="en-US" sz="1200" b="1" kern="1200" dirty="0">
                <a:solidFill>
                  <a:schemeClr val="tx1"/>
                </a:solidFill>
                <a:effectLst/>
                <a:latin typeface=" Arial"/>
                <a:ea typeface="+mn-ea"/>
                <a:cs typeface="Arial" panose="020B0604020202020204" pitchFamily="34" charset="0"/>
              </a:rPr>
              <a:t>INSTRUCTOR NOTES:</a:t>
            </a:r>
          </a:p>
          <a:p>
            <a:endParaRPr lang="en-US" dirty="0"/>
          </a:p>
          <a:p>
            <a:r>
              <a:rPr lang="en-US" b="1" dirty="0"/>
              <a:t>Edit User Page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On the Edit User page you have the ability to add additional units to the user account from the User Organizations window, determine what type of access is needed by assigning groups to the user account from the User Groups window, and assign permissions to the user account from the </a:t>
            </a:r>
            <a:r>
              <a:rPr lang="en-US" sz="1200" b="1" kern="1200" baseline="0" dirty="0">
                <a:solidFill>
                  <a:schemeClr val="tx1"/>
                </a:solidFill>
                <a:effectLst/>
                <a:latin typeface="+mn-lt"/>
                <a:ea typeface="+mn-ea"/>
                <a:cs typeface="+mn-cs"/>
              </a:rPr>
              <a:t>User Permissions </a:t>
            </a:r>
            <a:r>
              <a:rPr lang="en-US" sz="1200" b="0" kern="1200" baseline="0" dirty="0">
                <a:solidFill>
                  <a:schemeClr val="tx1"/>
                </a:solidFill>
                <a:effectLst/>
                <a:latin typeface="+mn-lt"/>
                <a:ea typeface="+mn-ea"/>
                <a:cs typeface="+mn-cs"/>
              </a:rPr>
              <a:t>window.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Add User Organizations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Step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To add units, click the expand triangle icon next to the parent unit.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Step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To select all available units, place a checkmark in the top checkbox next to the parent unit. </a:t>
            </a:r>
            <a:r>
              <a:rPr lang="en-US" sz="1200" b="1" kern="1200" baseline="0" dirty="0">
                <a:solidFill>
                  <a:schemeClr val="tx1"/>
                </a:solidFill>
                <a:effectLst/>
                <a:latin typeface="+mn-lt"/>
                <a:ea typeface="+mn-ea"/>
                <a:cs typeface="+mn-cs"/>
              </a:rPr>
              <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To select individual units, place checkmarks in the appropriate checkboxes.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Step 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Click the</a:t>
            </a:r>
            <a:r>
              <a:rPr lang="en-US" sz="1200" b="1" kern="1200" baseline="0" dirty="0">
                <a:solidFill>
                  <a:schemeClr val="tx1"/>
                </a:solidFill>
                <a:effectLst/>
                <a:latin typeface="+mn-lt"/>
                <a:ea typeface="+mn-ea"/>
                <a:cs typeface="+mn-cs"/>
              </a:rPr>
              <a:t> Add </a:t>
            </a:r>
            <a:r>
              <a:rPr lang="en-US" sz="1200" b="0" kern="1200" baseline="0" dirty="0">
                <a:solidFill>
                  <a:schemeClr val="tx1"/>
                </a:solidFill>
                <a:effectLst/>
                <a:latin typeface="+mn-lt"/>
                <a:ea typeface="+mn-ea"/>
                <a:cs typeface="+mn-cs"/>
              </a:rPr>
              <a:t>button, the screen refreshes and display the units the user has access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This list can grow quite large, so you have the option of a filter selection at the top of the page above the unit name column to filter units down to be able to better manage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Next, we will demonstrate how to add User Groups.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Next slide </a:t>
            </a:r>
          </a:p>
        </p:txBody>
      </p:sp>
      <p:sp>
        <p:nvSpPr>
          <p:cNvPr id="4" name="Slide Number Placeholder 3"/>
          <p:cNvSpPr>
            <a:spLocks noGrp="1"/>
          </p:cNvSpPr>
          <p:nvPr>
            <p:ph type="sldNum" sz="quarter" idx="10"/>
          </p:nvPr>
        </p:nvSpPr>
        <p:spPr/>
        <p:txBody>
          <a:bodyPr/>
          <a:lstStyle/>
          <a:p>
            <a:fld id="{A9023E68-E8F9-404D-891E-E9678D207BDD}" type="slidenum">
              <a:rPr lang="en-US" smtClean="0"/>
              <a:pPr/>
              <a:t>17</a:t>
            </a:fld>
            <a:endParaRPr lang="en-US" dirty="0"/>
          </a:p>
        </p:txBody>
      </p:sp>
    </p:spTree>
    <p:extLst>
      <p:ext uri="{BB962C8B-B14F-4D97-AF65-F5344CB8AC3E}">
        <p14:creationId xmlns:p14="http://schemas.microsoft.com/office/powerpoint/2010/main" val="3453386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Reference:</a:t>
            </a:r>
            <a:r>
              <a:rPr lang="en-US" b="1" baseline="0" dirty="0">
                <a:latin typeface=" Arial"/>
              </a:rPr>
              <a:t> </a:t>
            </a:r>
            <a:r>
              <a:rPr lang="en-US" sz="1200" b="0" i="0" u="none" strike="noStrike" kern="1200" baseline="0" dirty="0">
                <a:solidFill>
                  <a:schemeClr val="tx1"/>
                </a:solidFill>
                <a:latin typeface=" Arial"/>
                <a:ea typeface="+mn-ea"/>
                <a:cs typeface="+mn-cs"/>
              </a:rPr>
              <a:t>Digital Training Management System (https://dtms.army.mil).</a:t>
            </a:r>
          </a:p>
          <a:p>
            <a:endParaRPr lang="en-US" dirty="0">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INSTRUCTOR ONLY: </a:t>
            </a:r>
            <a:r>
              <a:rPr lang="en-US" b="0" baseline="0" dirty="0">
                <a:latin typeface=" Arial"/>
              </a:rPr>
              <a:t>The </a:t>
            </a:r>
            <a:r>
              <a:rPr lang="en-US" sz="1200" b="0" kern="1200" baseline="0" dirty="0">
                <a:solidFill>
                  <a:schemeClr val="tx1"/>
                </a:solidFill>
                <a:effectLst/>
                <a:latin typeface=" Arial"/>
                <a:ea typeface="+mn-ea"/>
                <a:cs typeface="Arial" panose="020B0604020202020204" pitchFamily="34" charset="0"/>
              </a:rPr>
              <a:t>instructor/facilitator must demonstrate the functionality on a live network (depending on network availability). When network connectivity </a:t>
            </a:r>
            <a:r>
              <a:rPr lang="en-US" sz="1200" b="0" u="sng" kern="1200" baseline="0" dirty="0">
                <a:solidFill>
                  <a:schemeClr val="tx1"/>
                </a:solidFill>
                <a:effectLst/>
                <a:latin typeface=" Arial"/>
                <a:ea typeface="+mn-ea"/>
                <a:cs typeface="Arial" panose="020B0604020202020204" pitchFamily="34" charset="0"/>
              </a:rPr>
              <a:t>is not</a:t>
            </a:r>
            <a:r>
              <a:rPr lang="en-US" sz="1200" b="0" u="none" kern="1200" baseline="0" dirty="0">
                <a:solidFill>
                  <a:schemeClr val="tx1"/>
                </a:solidFill>
                <a:effectLst/>
                <a:latin typeface=" Arial"/>
                <a:ea typeface="+mn-ea"/>
                <a:cs typeface="Arial" panose="020B0604020202020204" pitchFamily="34" charset="0"/>
              </a:rPr>
              <a:t> </a:t>
            </a:r>
            <a:r>
              <a:rPr lang="en-US" sz="1200" b="0" kern="1200" baseline="0" dirty="0">
                <a:solidFill>
                  <a:schemeClr val="tx1"/>
                </a:solidFill>
                <a:effectLst/>
                <a:latin typeface=" Arial"/>
                <a:ea typeface="+mn-ea"/>
                <a:cs typeface="Arial" panose="020B0604020202020204" pitchFamily="34" charset="0"/>
              </a:rPr>
              <a:t>available, the instructor/facilitator must initiate contingency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 Arial"/>
            </a:endParaRPr>
          </a:p>
          <a:p>
            <a:r>
              <a:rPr lang="en-US" sz="1200" b="1" kern="1200" dirty="0">
                <a:solidFill>
                  <a:schemeClr val="tx1"/>
                </a:solidFill>
                <a:effectLst/>
                <a:latin typeface=" Arial"/>
                <a:ea typeface="+mn-ea"/>
                <a:cs typeface="Arial" panose="020B0604020202020204" pitchFamily="34" charset="0"/>
              </a:rPr>
              <a:t>INSTRUCTOR NOTES:</a:t>
            </a:r>
          </a:p>
          <a:p>
            <a:endParaRPr lang="en-US" dirty="0"/>
          </a:p>
          <a:p>
            <a:r>
              <a:rPr lang="en-US" b="1" dirty="0"/>
              <a:t>User Groups</a:t>
            </a:r>
          </a:p>
          <a:p>
            <a:endParaRPr lang="en-US" dirty="0"/>
          </a:p>
          <a:p>
            <a:r>
              <a:rPr lang="en-US" dirty="0"/>
              <a:t>Determine</a:t>
            </a:r>
            <a:r>
              <a:rPr lang="en-US" baseline="0" dirty="0"/>
              <a:t> what type of access is needed by assigning groups to the user. The User to Groups window allows you to customize the access to the units you previously selected. Place a checkmark only on Common Access group. This one group gives all of the permissions necessary for any echelon.</a:t>
            </a:r>
          </a:p>
          <a:p>
            <a:endParaRPr lang="en-US" baseline="0" dirty="0"/>
          </a:p>
          <a:p>
            <a:r>
              <a:rPr lang="en-US" b="1" baseline="0" dirty="0"/>
              <a:t>Add User to Groups</a:t>
            </a:r>
          </a:p>
          <a:p>
            <a:endParaRPr lang="en-US" baseline="0" dirty="0"/>
          </a:p>
          <a:p>
            <a:r>
              <a:rPr lang="en-US" sz="1200" b="1" dirty="0">
                <a:solidFill>
                  <a:schemeClr val="tx2">
                    <a:lumMod val="75000"/>
                  </a:schemeClr>
                </a:solidFill>
                <a:latin typeface=" Arial"/>
              </a:rPr>
              <a:t>Step 4</a:t>
            </a:r>
          </a:p>
          <a:p>
            <a:r>
              <a:rPr lang="en-US" sz="1200" dirty="0">
                <a:solidFill>
                  <a:schemeClr val="tx2">
                    <a:lumMod val="75000"/>
                  </a:schemeClr>
                </a:solidFill>
                <a:latin typeface=" Arial"/>
              </a:rPr>
              <a:t>Click the </a:t>
            </a:r>
            <a:r>
              <a:rPr lang="en-US" sz="1200" b="1" dirty="0">
                <a:solidFill>
                  <a:schemeClr val="tx2">
                    <a:lumMod val="75000"/>
                  </a:schemeClr>
                </a:solidFill>
                <a:latin typeface=" Arial"/>
              </a:rPr>
              <a:t>Plus</a:t>
            </a:r>
            <a:r>
              <a:rPr lang="en-US" sz="1200" dirty="0">
                <a:solidFill>
                  <a:schemeClr val="tx2">
                    <a:lumMod val="75000"/>
                  </a:schemeClr>
                </a:solidFill>
                <a:latin typeface=" Arial"/>
              </a:rPr>
              <a:t> </a:t>
            </a:r>
            <a:r>
              <a:rPr lang="en-US" sz="1200" b="1" dirty="0">
                <a:solidFill>
                  <a:schemeClr val="tx2">
                    <a:lumMod val="75000"/>
                  </a:schemeClr>
                </a:solidFill>
                <a:latin typeface=" Arial"/>
              </a:rPr>
              <a:t>(+)</a:t>
            </a:r>
            <a:r>
              <a:rPr lang="en-US" sz="1200" dirty="0">
                <a:solidFill>
                  <a:schemeClr val="tx2">
                    <a:lumMod val="75000"/>
                  </a:schemeClr>
                </a:solidFill>
                <a:latin typeface=" Arial"/>
              </a:rPr>
              <a:t> icon to add user groups. </a:t>
            </a:r>
          </a:p>
          <a:p>
            <a:r>
              <a:rPr lang="en-US" sz="1200" dirty="0">
                <a:solidFill>
                  <a:schemeClr val="tx2">
                    <a:lumMod val="75000"/>
                  </a:schemeClr>
                </a:solidFill>
                <a:latin typeface=" Arial"/>
              </a:rPr>
              <a:t>The screen refreshes and the </a:t>
            </a:r>
            <a:r>
              <a:rPr lang="en-US" sz="1200" b="1" dirty="0">
                <a:solidFill>
                  <a:schemeClr val="tx2">
                    <a:lumMod val="75000"/>
                  </a:schemeClr>
                </a:solidFill>
                <a:latin typeface=" Arial"/>
              </a:rPr>
              <a:t>Add User to Groups </a:t>
            </a:r>
            <a:r>
              <a:rPr lang="en-US" sz="1200" dirty="0">
                <a:solidFill>
                  <a:schemeClr val="tx2">
                    <a:lumMod val="75000"/>
                  </a:schemeClr>
                </a:solidFill>
                <a:latin typeface=" Arial"/>
              </a:rPr>
              <a:t>window opens.</a:t>
            </a:r>
          </a:p>
          <a:p>
            <a:endParaRPr lang="en-US" b="1" dirty="0"/>
          </a:p>
          <a:p>
            <a:r>
              <a:rPr lang="en-US" b="1" dirty="0"/>
              <a:t>Step 5</a:t>
            </a:r>
          </a:p>
          <a:p>
            <a:r>
              <a:rPr lang="en-US" dirty="0"/>
              <a:t>Click the triangle expander icon to view subordinate units.</a:t>
            </a:r>
          </a:p>
          <a:p>
            <a:endParaRPr lang="en-US" dirty="0"/>
          </a:p>
          <a:p>
            <a:r>
              <a:rPr lang="en-US" b="1" dirty="0"/>
              <a:t>Step 6</a:t>
            </a:r>
          </a:p>
          <a:p>
            <a:r>
              <a:rPr lang="en-US" dirty="0"/>
              <a:t>To select all units, place a checkmark in the top checkbox next</a:t>
            </a:r>
            <a:r>
              <a:rPr lang="en-US" baseline="0" dirty="0"/>
              <a:t> to parent unit. </a:t>
            </a:r>
            <a:r>
              <a:rPr lang="en-US" b="1" baseline="0" dirty="0"/>
              <a:t>OR</a:t>
            </a:r>
          </a:p>
          <a:p>
            <a:r>
              <a:rPr lang="en-US" dirty="0"/>
              <a:t>To select individual units, place checkmarks in the appropriate checkboxes.</a:t>
            </a:r>
          </a:p>
          <a:p>
            <a:endParaRPr lang="en-US" sz="1200" dirty="0">
              <a:solidFill>
                <a:schemeClr val="tx2">
                  <a:lumMod val="75000"/>
                </a:schemeClr>
              </a:solidFill>
              <a:latin typeface=" Arial"/>
            </a:endParaRPr>
          </a:p>
          <a:p>
            <a:r>
              <a:rPr lang="en-US" sz="1200" b="1" dirty="0">
                <a:solidFill>
                  <a:schemeClr val="tx2">
                    <a:lumMod val="75000"/>
                  </a:schemeClr>
                </a:solidFill>
                <a:latin typeface=" Arial"/>
              </a:rPr>
              <a:t>Step 7</a:t>
            </a:r>
          </a:p>
          <a:p>
            <a:r>
              <a:rPr lang="en-US" sz="1200" dirty="0">
                <a:solidFill>
                  <a:schemeClr val="tx2">
                    <a:lumMod val="75000"/>
                  </a:schemeClr>
                </a:solidFill>
                <a:latin typeface=" Arial"/>
              </a:rPr>
              <a:t>Scroll down the window, select the </a:t>
            </a:r>
            <a:r>
              <a:rPr lang="en-US" sz="1200" b="1" dirty="0">
                <a:solidFill>
                  <a:schemeClr val="tx2">
                    <a:lumMod val="75000"/>
                  </a:schemeClr>
                </a:solidFill>
                <a:latin typeface=" Arial"/>
              </a:rPr>
              <a:t>Page size </a:t>
            </a:r>
            <a:r>
              <a:rPr lang="en-US" sz="1200" dirty="0">
                <a:solidFill>
                  <a:schemeClr val="tx2">
                    <a:lumMod val="75000"/>
                  </a:schemeClr>
                </a:solidFill>
                <a:latin typeface=" Arial"/>
              </a:rPr>
              <a:t>drop-down menu, select 50. This option gives you max visibility of the group names. Place checkmarks in the following checkboxes:</a:t>
            </a:r>
          </a:p>
          <a:p>
            <a:endParaRPr lang="en-US" sz="1200" dirty="0">
              <a:solidFill>
                <a:schemeClr val="tx2">
                  <a:lumMod val="75000"/>
                </a:schemeClr>
              </a:solidFill>
              <a:latin typeface=" Arial"/>
            </a:endParaRPr>
          </a:p>
          <a:p>
            <a:r>
              <a:rPr lang="en-US" sz="1200" b="1" dirty="0">
                <a:solidFill>
                  <a:schemeClr val="tx2">
                    <a:lumMod val="75000"/>
                  </a:schemeClr>
                </a:solidFill>
                <a:latin typeface=" Arial"/>
              </a:rPr>
              <a:t>NOTES</a:t>
            </a:r>
          </a:p>
          <a:p>
            <a:r>
              <a:rPr lang="en-US" sz="1200" dirty="0">
                <a:solidFill>
                  <a:schemeClr val="tx2">
                    <a:lumMod val="75000"/>
                  </a:schemeClr>
                </a:solidFill>
                <a:latin typeface=" Arial"/>
              </a:rPr>
              <a:t>The</a:t>
            </a:r>
            <a:r>
              <a:rPr lang="en-US" sz="1200" baseline="0" dirty="0">
                <a:solidFill>
                  <a:schemeClr val="tx2">
                    <a:lumMod val="75000"/>
                  </a:schemeClr>
                </a:solidFill>
                <a:latin typeface=" Arial"/>
              </a:rPr>
              <a:t> list is not in alphabetical order. </a:t>
            </a:r>
            <a:r>
              <a:rPr lang="en-US" sz="1200" dirty="0">
                <a:solidFill>
                  <a:schemeClr val="tx2">
                    <a:lumMod val="75000"/>
                  </a:schemeClr>
                </a:solidFill>
                <a:latin typeface=" Arial"/>
              </a:rPr>
              <a:t>These</a:t>
            </a:r>
            <a:r>
              <a:rPr lang="en-US" sz="1200" baseline="0" dirty="0">
                <a:solidFill>
                  <a:schemeClr val="tx2">
                    <a:lumMod val="75000"/>
                  </a:schemeClr>
                </a:solidFill>
                <a:latin typeface=" Arial"/>
              </a:rPr>
              <a:t> are the most common functions at company, battalion, brigade and often at platoon.</a:t>
            </a:r>
          </a:p>
          <a:p>
            <a:endParaRPr lang="en-US" sz="1200" dirty="0">
              <a:solidFill>
                <a:schemeClr val="tx2">
                  <a:lumMod val="75000"/>
                </a:schemeClr>
              </a:solidFill>
              <a:latin typeface=" Arial"/>
            </a:endParaRPr>
          </a:p>
          <a:p>
            <a:pPr marL="171450" indent="-171450">
              <a:buFont typeface="Wingdings" panose="05000000000000000000" pitchFamily="2" charset="2"/>
              <a:buChar char="§"/>
            </a:pPr>
            <a:r>
              <a:rPr lang="en-US" sz="1200" dirty="0">
                <a:solidFill>
                  <a:schemeClr val="tx2">
                    <a:lumMod val="75000"/>
                  </a:schemeClr>
                </a:solidFill>
                <a:latin typeface=" Arial"/>
              </a:rPr>
              <a:t>CalendarMenu</a:t>
            </a:r>
          </a:p>
          <a:p>
            <a:pPr marL="171450" indent="-171450">
              <a:buFont typeface="Wingdings" panose="05000000000000000000" pitchFamily="2" charset="2"/>
              <a:buChar char="§"/>
            </a:pPr>
            <a:r>
              <a:rPr lang="en-US" sz="1200" dirty="0">
                <a:solidFill>
                  <a:schemeClr val="tx2">
                    <a:lumMod val="75000"/>
                  </a:schemeClr>
                </a:solidFill>
                <a:latin typeface=" Arial"/>
              </a:rPr>
              <a:t>CATSMenu</a:t>
            </a:r>
          </a:p>
          <a:p>
            <a:pPr marL="171450" indent="-171450">
              <a:buFont typeface="Wingdings" panose="05000000000000000000" pitchFamily="2" charset="2"/>
              <a:buChar char="§"/>
            </a:pPr>
            <a:r>
              <a:rPr lang="en-US" sz="1200" dirty="0">
                <a:solidFill>
                  <a:schemeClr val="tx2">
                    <a:lumMod val="75000"/>
                  </a:schemeClr>
                </a:solidFill>
                <a:latin typeface=" Arial"/>
              </a:rPr>
              <a:t>DAFormsMenu</a:t>
            </a:r>
          </a:p>
          <a:p>
            <a:pPr marL="171450" indent="-171450">
              <a:buFont typeface="Wingdings" panose="05000000000000000000" pitchFamily="2" charset="2"/>
              <a:buChar char="§"/>
            </a:pPr>
            <a:r>
              <a:rPr lang="en-US" sz="1200" dirty="0">
                <a:solidFill>
                  <a:schemeClr val="tx2">
                    <a:lumMod val="75000"/>
                  </a:schemeClr>
                </a:solidFill>
                <a:latin typeface=" Arial"/>
              </a:rPr>
              <a:t>ITSPMenu</a:t>
            </a:r>
          </a:p>
          <a:p>
            <a:pPr marL="171450" indent="-171450">
              <a:buFont typeface="Wingdings" panose="05000000000000000000" pitchFamily="2" charset="2"/>
              <a:buChar char="§"/>
            </a:pPr>
            <a:r>
              <a:rPr lang="en-US" sz="1200" dirty="0">
                <a:solidFill>
                  <a:schemeClr val="tx2">
                    <a:lumMod val="75000"/>
                  </a:schemeClr>
                </a:solidFill>
                <a:latin typeface=" Arial"/>
              </a:rPr>
              <a:t>DATA TransferMenu</a:t>
            </a:r>
          </a:p>
          <a:p>
            <a:pPr marL="171450" indent="-171450">
              <a:buFont typeface="Wingdings" panose="05000000000000000000" pitchFamily="2" charset="2"/>
              <a:buChar char="§"/>
            </a:pPr>
            <a:r>
              <a:rPr lang="en-US" sz="1200" dirty="0">
                <a:solidFill>
                  <a:schemeClr val="tx2">
                    <a:lumMod val="75000"/>
                  </a:schemeClr>
                </a:solidFill>
                <a:latin typeface=" Arial"/>
              </a:rPr>
              <a:t>PlatoonManagerMenu</a:t>
            </a:r>
            <a:endParaRPr lang="en-US" sz="1200" dirty="0"/>
          </a:p>
          <a:p>
            <a:pPr marL="171450" indent="-171450">
              <a:buFont typeface="Wingdings" panose="05000000000000000000" pitchFamily="2" charset="2"/>
              <a:buChar char="§"/>
            </a:pPr>
            <a:r>
              <a:rPr lang="en-US" sz="1200" dirty="0">
                <a:solidFill>
                  <a:schemeClr val="tx2">
                    <a:lumMod val="75000"/>
                  </a:schemeClr>
                </a:solidFill>
                <a:latin typeface=" Arial"/>
              </a:rPr>
              <a:t>PlatoonMenu</a:t>
            </a:r>
          </a:p>
          <a:p>
            <a:pPr marL="171450" indent="-171450">
              <a:buFont typeface="Wingdings" panose="05000000000000000000" pitchFamily="2" charset="2"/>
              <a:buChar char="§"/>
            </a:pPr>
            <a:r>
              <a:rPr lang="en-US" sz="1200" dirty="0">
                <a:solidFill>
                  <a:schemeClr val="tx2">
                    <a:lumMod val="75000"/>
                  </a:schemeClr>
                </a:solidFill>
                <a:latin typeface=" Arial"/>
              </a:rPr>
              <a:t>ReportingMenu</a:t>
            </a:r>
          </a:p>
          <a:p>
            <a:pPr marL="171450" indent="-171450">
              <a:buFont typeface="Wingdings" panose="05000000000000000000" pitchFamily="2" charset="2"/>
              <a:buChar char="§"/>
            </a:pPr>
            <a:r>
              <a:rPr lang="en-US" sz="1200" dirty="0">
                <a:solidFill>
                  <a:schemeClr val="tx2">
                    <a:lumMod val="75000"/>
                  </a:schemeClr>
                </a:solidFill>
                <a:latin typeface=" Arial"/>
              </a:rPr>
              <a:t>TrainingExecuteMenu</a:t>
            </a:r>
          </a:p>
          <a:p>
            <a:pPr marL="171450" indent="-171450">
              <a:buFont typeface="Wingdings" panose="05000000000000000000" pitchFamily="2" charset="2"/>
              <a:buChar char="§"/>
            </a:pPr>
            <a:r>
              <a:rPr lang="en-US" sz="1200" dirty="0">
                <a:solidFill>
                  <a:schemeClr val="tx2">
                    <a:lumMod val="75000"/>
                  </a:schemeClr>
                </a:solidFill>
                <a:latin typeface=" Arial"/>
              </a:rPr>
              <a:t>TrainingPlanMenu</a:t>
            </a:r>
          </a:p>
          <a:p>
            <a:pPr marL="171450" indent="-171450">
              <a:buFont typeface="Wingdings" panose="05000000000000000000" pitchFamily="2" charset="2"/>
              <a:buChar char="§"/>
            </a:pPr>
            <a:r>
              <a:rPr lang="en-US" sz="1200" dirty="0">
                <a:solidFill>
                  <a:schemeClr val="tx2">
                    <a:lumMod val="75000"/>
                  </a:schemeClr>
                </a:solidFill>
                <a:latin typeface=" Arial"/>
              </a:rPr>
              <a:t>TrainingPrepareMenu</a:t>
            </a:r>
          </a:p>
          <a:p>
            <a:endParaRPr lang="en-US" dirty="0"/>
          </a:p>
          <a:p>
            <a:r>
              <a:rPr lang="en-US" dirty="0"/>
              <a:t>Next, scroll down to bottom of window</a:t>
            </a:r>
            <a:r>
              <a:rPr lang="en-US" baseline="0" dirty="0"/>
              <a:t>, select the </a:t>
            </a:r>
            <a:r>
              <a:rPr lang="en-US" b="1" baseline="0" dirty="0"/>
              <a:t>Add Selected </a:t>
            </a:r>
            <a:r>
              <a:rPr lang="en-US" baseline="0" dirty="0"/>
              <a:t>button (Not shown on illustration).</a:t>
            </a:r>
          </a:p>
          <a:p>
            <a:r>
              <a:rPr lang="en-US" baseline="0" dirty="0"/>
              <a:t>Screen refreshes, a dialog box opens to confirm your group assignments have been added.</a:t>
            </a:r>
          </a:p>
          <a:p>
            <a:r>
              <a:rPr lang="en-US" baseline="0" dirty="0"/>
              <a:t>Click the </a:t>
            </a:r>
            <a:r>
              <a:rPr lang="en-US" b="1" baseline="0" dirty="0"/>
              <a:t>OK </a:t>
            </a:r>
            <a:r>
              <a:rPr lang="en-US" baseline="0" dirty="0"/>
              <a:t>button.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Scroll down to bottom of window</a:t>
            </a:r>
            <a:r>
              <a:rPr lang="en-US" baseline="0" dirty="0"/>
              <a:t>, select the </a:t>
            </a:r>
            <a:r>
              <a:rPr lang="en-US" b="1" baseline="0" dirty="0"/>
              <a:t>Close</a:t>
            </a:r>
            <a:r>
              <a:rPr lang="en-US" baseline="0" dirty="0"/>
              <a:t> button.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r>
              <a:rPr lang="en-US" sz="1200" b="0" dirty="0">
                <a:solidFill>
                  <a:schemeClr val="bg1"/>
                </a:solidFill>
                <a:latin typeface="Arial" panose="020B0604020202020204" pitchFamily="34" charset="0"/>
                <a:cs typeface="Arial" panose="020B0604020202020204" pitchFamily="34" charset="0"/>
              </a:rPr>
              <a:t>Do not use the red “X” to exit the window.  This is known to “NOT” save your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Are there any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Next, we will demonstrate how to add User Permissions.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Next slide</a:t>
            </a:r>
          </a:p>
        </p:txBody>
      </p:sp>
      <p:sp>
        <p:nvSpPr>
          <p:cNvPr id="4" name="Slide Number Placeholder 3"/>
          <p:cNvSpPr>
            <a:spLocks noGrp="1"/>
          </p:cNvSpPr>
          <p:nvPr>
            <p:ph type="sldNum" sz="quarter" idx="10"/>
          </p:nvPr>
        </p:nvSpPr>
        <p:spPr/>
        <p:txBody>
          <a:bodyPr/>
          <a:lstStyle/>
          <a:p>
            <a:fld id="{A9023E68-E8F9-404D-891E-E9678D207BDD}" type="slidenum">
              <a:rPr lang="en-US" smtClean="0"/>
              <a:pPr/>
              <a:t>18</a:t>
            </a:fld>
            <a:endParaRPr lang="en-US" dirty="0"/>
          </a:p>
        </p:txBody>
      </p:sp>
    </p:spTree>
    <p:extLst>
      <p:ext uri="{BB962C8B-B14F-4D97-AF65-F5344CB8AC3E}">
        <p14:creationId xmlns:p14="http://schemas.microsoft.com/office/powerpoint/2010/main" val="2336839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Reference:</a:t>
            </a:r>
            <a:r>
              <a:rPr lang="en-US" b="1" baseline="0" dirty="0">
                <a:latin typeface=" Arial"/>
              </a:rPr>
              <a:t> </a:t>
            </a:r>
            <a:r>
              <a:rPr lang="en-US" sz="1200" b="0" i="0" u="none" strike="noStrike" kern="1200" baseline="0" dirty="0">
                <a:solidFill>
                  <a:schemeClr val="tx1"/>
                </a:solidFill>
                <a:latin typeface=" Arial"/>
                <a:ea typeface="+mn-ea"/>
                <a:cs typeface="+mn-cs"/>
              </a:rPr>
              <a:t>Digital Training Management System (https://dtms.army.mil).</a:t>
            </a:r>
          </a:p>
          <a:p>
            <a:endParaRPr lang="en-US" dirty="0">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INSTRUCTOR ONLY: </a:t>
            </a:r>
            <a:r>
              <a:rPr lang="en-US" b="0" baseline="0" dirty="0">
                <a:latin typeface=" Arial"/>
              </a:rPr>
              <a:t>The </a:t>
            </a:r>
            <a:r>
              <a:rPr lang="en-US" sz="1200" b="0" kern="1200" baseline="0" dirty="0">
                <a:solidFill>
                  <a:schemeClr val="tx1"/>
                </a:solidFill>
                <a:effectLst/>
                <a:latin typeface=" Arial"/>
                <a:ea typeface="+mn-ea"/>
                <a:cs typeface="Arial" panose="020B0604020202020204" pitchFamily="34" charset="0"/>
              </a:rPr>
              <a:t>instructor/facilitator must demonstrate the functionality on a live network (depending on network availability). When network connectivity </a:t>
            </a:r>
            <a:r>
              <a:rPr lang="en-US" sz="1200" b="0" u="sng" kern="1200" baseline="0" dirty="0">
                <a:solidFill>
                  <a:schemeClr val="tx1"/>
                </a:solidFill>
                <a:effectLst/>
                <a:latin typeface=" Arial"/>
                <a:ea typeface="+mn-ea"/>
                <a:cs typeface="Arial" panose="020B0604020202020204" pitchFamily="34" charset="0"/>
              </a:rPr>
              <a:t>is not</a:t>
            </a:r>
            <a:r>
              <a:rPr lang="en-US" sz="1200" b="0" u="none" kern="1200" baseline="0" dirty="0">
                <a:solidFill>
                  <a:schemeClr val="tx1"/>
                </a:solidFill>
                <a:effectLst/>
                <a:latin typeface=" Arial"/>
                <a:ea typeface="+mn-ea"/>
                <a:cs typeface="Arial" panose="020B0604020202020204" pitchFamily="34" charset="0"/>
              </a:rPr>
              <a:t> </a:t>
            </a:r>
            <a:r>
              <a:rPr lang="en-US" sz="1200" b="0" kern="1200" baseline="0" dirty="0">
                <a:solidFill>
                  <a:schemeClr val="tx1"/>
                </a:solidFill>
                <a:effectLst/>
                <a:latin typeface=" Arial"/>
                <a:ea typeface="+mn-ea"/>
                <a:cs typeface="Arial" panose="020B0604020202020204" pitchFamily="34" charset="0"/>
              </a:rPr>
              <a:t>available, the instructor/facilitator must initiate contingency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 Arial"/>
            </a:endParaRPr>
          </a:p>
          <a:p>
            <a:r>
              <a:rPr lang="en-US" sz="1200" b="1" kern="1200" dirty="0">
                <a:solidFill>
                  <a:schemeClr val="tx1"/>
                </a:solidFill>
                <a:effectLst/>
                <a:latin typeface=" Arial"/>
                <a:ea typeface="+mn-ea"/>
                <a:cs typeface="Arial" panose="020B0604020202020204" pitchFamily="34" charset="0"/>
              </a:rPr>
              <a:t>INSTRUCTOR NOTES:</a:t>
            </a:r>
          </a:p>
          <a:p>
            <a:endParaRPr lang="en-US" dirty="0"/>
          </a:p>
          <a:p>
            <a:r>
              <a:rPr lang="en-US" b="1" baseline="0" dirty="0"/>
              <a:t>Add User Permissions</a:t>
            </a:r>
          </a:p>
          <a:p>
            <a:endParaRPr lang="en-US" baseline="0" dirty="0"/>
          </a:p>
          <a:p>
            <a:r>
              <a:rPr lang="en-US" baseline="0" dirty="0"/>
              <a:t>The only User Permission that should be added is the ManageUsers permission if the User needs the capability to Create Users or manage user accounts. There are some other User Groups and Permissions that are necessary for personnel using the Course Manager portion of DTMS.</a:t>
            </a:r>
          </a:p>
          <a:p>
            <a:endParaRPr lang="en-US" baseline="0" dirty="0"/>
          </a:p>
          <a:p>
            <a:r>
              <a:rPr lang="en-US" b="1" dirty="0"/>
              <a:t>Step 8</a:t>
            </a:r>
          </a:p>
          <a:p>
            <a:r>
              <a:rPr lang="en-US" sz="1200" dirty="0">
                <a:solidFill>
                  <a:schemeClr val="tx2">
                    <a:lumMod val="75000"/>
                  </a:schemeClr>
                </a:solidFill>
                <a:latin typeface=" Arial"/>
              </a:rPr>
              <a:t>Click the </a:t>
            </a:r>
            <a:r>
              <a:rPr lang="en-US" sz="1200" b="1" dirty="0">
                <a:solidFill>
                  <a:schemeClr val="tx2">
                    <a:lumMod val="75000"/>
                  </a:schemeClr>
                </a:solidFill>
                <a:latin typeface=" Arial"/>
              </a:rPr>
              <a:t>Plus</a:t>
            </a:r>
            <a:r>
              <a:rPr lang="en-US" sz="1200" dirty="0">
                <a:solidFill>
                  <a:schemeClr val="tx2">
                    <a:lumMod val="75000"/>
                  </a:schemeClr>
                </a:solidFill>
                <a:latin typeface=" Arial"/>
              </a:rPr>
              <a:t> icon to add user permissions. </a:t>
            </a:r>
          </a:p>
          <a:p>
            <a:r>
              <a:rPr lang="en-US" sz="1200" dirty="0">
                <a:solidFill>
                  <a:schemeClr val="tx2">
                    <a:lumMod val="75000"/>
                  </a:schemeClr>
                </a:solidFill>
                <a:latin typeface=" Arial"/>
              </a:rPr>
              <a:t>The screen refreshes and the </a:t>
            </a:r>
            <a:r>
              <a:rPr lang="en-US" sz="1200" b="1" dirty="0">
                <a:solidFill>
                  <a:schemeClr val="tx2">
                    <a:lumMod val="75000"/>
                  </a:schemeClr>
                </a:solidFill>
                <a:latin typeface=" Arial"/>
              </a:rPr>
              <a:t>Add User Permissions </a:t>
            </a:r>
            <a:r>
              <a:rPr lang="en-US" sz="1200" dirty="0">
                <a:solidFill>
                  <a:schemeClr val="tx2">
                    <a:lumMod val="75000"/>
                  </a:schemeClr>
                </a:solidFill>
                <a:latin typeface=" Arial"/>
              </a:rPr>
              <a:t>window opens</a:t>
            </a:r>
          </a:p>
          <a:p>
            <a:endParaRPr lang="en-US" b="1" dirty="0"/>
          </a:p>
          <a:p>
            <a:r>
              <a:rPr lang="en-US" b="1" dirty="0"/>
              <a:t>Step 9</a:t>
            </a:r>
          </a:p>
          <a:p>
            <a:r>
              <a:rPr lang="en-US" dirty="0"/>
              <a:t>Click the triangle expander icon to view subordinate units.</a:t>
            </a:r>
          </a:p>
          <a:p>
            <a:endParaRPr lang="en-US" dirty="0"/>
          </a:p>
          <a:p>
            <a:r>
              <a:rPr lang="en-US" b="1" dirty="0"/>
              <a:t>Step 10</a:t>
            </a:r>
          </a:p>
          <a:p>
            <a:r>
              <a:rPr lang="en-US" dirty="0"/>
              <a:t>To select all units, place a checkmark in the top checkbox next</a:t>
            </a:r>
            <a:r>
              <a:rPr lang="en-US" baseline="0" dirty="0"/>
              <a:t> to parent unit. </a:t>
            </a:r>
            <a:r>
              <a:rPr lang="en-US" b="1" baseline="0" dirty="0"/>
              <a:t>OR</a:t>
            </a:r>
          </a:p>
          <a:p>
            <a:r>
              <a:rPr lang="en-US" dirty="0"/>
              <a:t>To select individual units, place checkmarks in the appropriate checkboxes.</a:t>
            </a:r>
          </a:p>
          <a:p>
            <a:endParaRPr lang="en-US" sz="1200" dirty="0">
              <a:solidFill>
                <a:schemeClr val="tx2">
                  <a:lumMod val="75000"/>
                </a:schemeClr>
              </a:solidFill>
              <a:latin typeface=" Arial"/>
            </a:endParaRPr>
          </a:p>
          <a:p>
            <a:r>
              <a:rPr lang="en-US" sz="1200" b="1" dirty="0">
                <a:solidFill>
                  <a:schemeClr val="tx2">
                    <a:lumMod val="75000"/>
                  </a:schemeClr>
                </a:solidFill>
                <a:latin typeface=" Arial"/>
              </a:rPr>
              <a:t>Step 11</a:t>
            </a:r>
          </a:p>
          <a:p>
            <a:r>
              <a:rPr lang="en-US" sz="1200" dirty="0">
                <a:solidFill>
                  <a:schemeClr val="tx2">
                    <a:lumMod val="75000"/>
                  </a:schemeClr>
                </a:solidFill>
                <a:latin typeface=" Arial"/>
              </a:rPr>
              <a:t>Scroll down the window, select the Page size drop-down menu, select 50. This option gives you max visibility of the permission names. Place checkmarks in the following checkboxes:</a:t>
            </a:r>
          </a:p>
          <a:p>
            <a:endParaRPr lang="en-US" sz="1200" dirty="0">
              <a:solidFill>
                <a:schemeClr val="tx2">
                  <a:lumMod val="75000"/>
                </a:schemeClr>
              </a:solidFill>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2">
                    <a:lumMod val="75000"/>
                  </a:schemeClr>
                </a:solidFill>
                <a:latin typeface=" Arial"/>
              </a:rPr>
              <a:t>NOTE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lumMod val="75000"/>
                  </a:schemeClr>
                </a:solidFill>
                <a:latin typeface=" Arial"/>
              </a:rPr>
              <a:t>The</a:t>
            </a:r>
            <a:r>
              <a:rPr lang="en-US" sz="1200" baseline="0" dirty="0">
                <a:solidFill>
                  <a:schemeClr val="tx2">
                    <a:lumMod val="75000"/>
                  </a:schemeClr>
                </a:solidFill>
                <a:latin typeface=" Arial"/>
              </a:rPr>
              <a:t> list is not in alphabetical order.</a:t>
            </a:r>
            <a:endParaRPr lang="en-US" sz="1200" dirty="0">
              <a:solidFill>
                <a:schemeClr val="tx2">
                  <a:lumMod val="75000"/>
                </a:schemeClr>
              </a:solidFill>
              <a:latin typeface=" Arial"/>
            </a:endParaRPr>
          </a:p>
          <a:p>
            <a:endParaRPr lang="en-US" sz="1200" dirty="0">
              <a:solidFill>
                <a:schemeClr val="tx2">
                  <a:lumMod val="75000"/>
                </a:schemeClr>
              </a:solidFill>
              <a:latin typeface=" Arial"/>
            </a:endParaRPr>
          </a:p>
          <a:p>
            <a:pPr marL="171450" indent="-171450">
              <a:buFont typeface="Wingdings" panose="05000000000000000000" pitchFamily="2" charset="2"/>
              <a:buChar char="§"/>
            </a:pPr>
            <a:r>
              <a:rPr lang="en-US" sz="1200" dirty="0">
                <a:solidFill>
                  <a:schemeClr val="tx2">
                    <a:lumMod val="75000"/>
                  </a:schemeClr>
                </a:solidFill>
                <a:latin typeface=" Arial"/>
              </a:rPr>
              <a:t>ManageUsers</a:t>
            </a:r>
          </a:p>
          <a:p>
            <a:pPr marL="171450" indent="-171450">
              <a:buFont typeface="Wingdings" panose="05000000000000000000" pitchFamily="2" charset="2"/>
              <a:buChar char="§"/>
            </a:pPr>
            <a:r>
              <a:rPr lang="en-US" sz="1200" dirty="0">
                <a:solidFill>
                  <a:schemeClr val="tx2">
                    <a:lumMod val="75000"/>
                  </a:schemeClr>
                </a:solidFill>
                <a:latin typeface=" Arial"/>
              </a:rPr>
              <a:t>SharedEventList</a:t>
            </a:r>
          </a:p>
          <a:p>
            <a:pPr marL="171450" indent="-171450">
              <a:buFont typeface="Wingdings" panose="05000000000000000000" pitchFamily="2" charset="2"/>
              <a:buChar char="§"/>
            </a:pPr>
            <a:r>
              <a:rPr lang="en-US" sz="1200" dirty="0">
                <a:solidFill>
                  <a:schemeClr val="tx2">
                    <a:lumMod val="75000"/>
                  </a:schemeClr>
                </a:solidFill>
                <a:latin typeface=" Arial"/>
              </a:rPr>
              <a:t>ManageCrew</a:t>
            </a:r>
          </a:p>
          <a:p>
            <a:pPr marL="171450" indent="-171450">
              <a:buFont typeface="Wingdings" panose="05000000000000000000" pitchFamily="2" charset="2"/>
              <a:buChar char="§"/>
            </a:pPr>
            <a:r>
              <a:rPr lang="en-US" sz="1200" dirty="0">
                <a:solidFill>
                  <a:schemeClr val="tx2">
                    <a:lumMod val="75000"/>
                  </a:schemeClr>
                </a:solidFill>
                <a:latin typeface=" Arial"/>
              </a:rPr>
              <a:t>ManageGunnerySettings</a:t>
            </a:r>
          </a:p>
          <a:p>
            <a:endParaRPr lang="en-US" sz="1200" dirty="0">
              <a:solidFill>
                <a:schemeClr val="tx2">
                  <a:lumMod val="75000"/>
                </a:schemeClr>
              </a:solidFill>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2">
                    <a:lumMod val="75000"/>
                  </a:schemeClr>
                </a:solidFill>
                <a:latin typeface=" Arial"/>
              </a:rPr>
              <a:t>NOTE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Arial" panose="020B0604020202020204" pitchFamily="34" charset="0"/>
                <a:cs typeface="Arial" panose="020B0604020202020204" pitchFamily="34" charset="0"/>
              </a:rPr>
              <a:t>Ensure the permission “Admin” is UNCHECKED. This permission will add unnecessary tabs and menu options that the user does not need. If you do not want this account holder to have the ability to manage and create users accounts, ensure that you also uncheck “Manage Users.”</a:t>
            </a:r>
          </a:p>
          <a:p>
            <a:endParaRPr lang="en-US" sz="1200" dirty="0">
              <a:solidFill>
                <a:schemeClr val="tx2">
                  <a:lumMod val="75000"/>
                </a:schemeClr>
              </a:solidFill>
              <a:latin typeface=" Arial"/>
            </a:endParaRPr>
          </a:p>
          <a:p>
            <a:r>
              <a:rPr lang="en-US" dirty="0"/>
              <a:t>Next, scroll down to bottom of window</a:t>
            </a:r>
            <a:r>
              <a:rPr lang="en-US" baseline="0" dirty="0"/>
              <a:t>, select the </a:t>
            </a:r>
            <a:r>
              <a:rPr lang="en-US" b="1" baseline="0" dirty="0"/>
              <a:t>Add Selected </a:t>
            </a:r>
            <a:r>
              <a:rPr lang="en-US" baseline="0" dirty="0"/>
              <a:t>button (Not shown on illustration).</a:t>
            </a:r>
          </a:p>
          <a:p>
            <a:endParaRPr lang="en-US" b="1" baseline="0" dirty="0"/>
          </a:p>
          <a:p>
            <a:r>
              <a:rPr lang="en-US" b="1" baseline="0" dirty="0"/>
              <a:t>NOTE 3</a:t>
            </a:r>
          </a:p>
          <a:p>
            <a:r>
              <a:rPr lang="en-US" baseline="0" dirty="0"/>
              <a:t>If the permissions are not on the current page, you must save your choices before going to the next page.</a:t>
            </a:r>
          </a:p>
          <a:p>
            <a:endParaRPr lang="en-US" baseline="0" dirty="0"/>
          </a:p>
          <a:p>
            <a:r>
              <a:rPr lang="en-US" baseline="0" dirty="0"/>
              <a:t>Screen refreshes, a dialog box opens to confirm your permission assignments have been added.</a:t>
            </a:r>
          </a:p>
          <a:p>
            <a:r>
              <a:rPr lang="en-US" baseline="0" dirty="0"/>
              <a:t>Click the </a:t>
            </a:r>
            <a:r>
              <a:rPr lang="en-US" b="1" baseline="0" dirty="0"/>
              <a:t>OK</a:t>
            </a:r>
            <a:r>
              <a:rPr lang="en-US" baseline="0" dirty="0"/>
              <a:t> button.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Scroll down to bottom of window</a:t>
            </a:r>
            <a:r>
              <a:rPr lang="en-US" baseline="0" dirty="0"/>
              <a:t>, select the </a:t>
            </a:r>
            <a:r>
              <a:rPr lang="en-US" b="1" baseline="0" dirty="0"/>
              <a:t>Close</a:t>
            </a:r>
            <a:r>
              <a:rPr lang="en-US" baseline="0" dirty="0"/>
              <a:t> button.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Arial" panose="020B0604020202020204" pitchFamily="34" charset="0"/>
                <a:cs typeface="Arial" panose="020B0604020202020204" pitchFamily="34" charset="0"/>
              </a:rPr>
              <a:t>Do not use the red “X” to exit the window.  This is known to “NOT” save your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Are there any questions?</a:t>
            </a:r>
          </a:p>
          <a:p>
            <a:endParaRPr lang="en-US" sz="1200" dirty="0">
              <a:solidFill>
                <a:schemeClr val="tx2">
                  <a:lumMod val="75000"/>
                </a:schemeClr>
              </a:solidFill>
              <a:latin typeface=" Arial"/>
            </a:endParaRPr>
          </a:p>
          <a:p>
            <a:r>
              <a:rPr lang="en-US" dirty="0"/>
              <a:t>Next, we will discuss/demonstrate</a:t>
            </a:r>
            <a:r>
              <a:rPr lang="en-US" baseline="0" dirty="0"/>
              <a:t> how to Edit or Delete a User.</a:t>
            </a:r>
          </a:p>
          <a:p>
            <a:endParaRPr lang="en-US" baseline="0" dirty="0"/>
          </a:p>
          <a:p>
            <a:r>
              <a:rPr lang="en-US" baseline="0" dirty="0"/>
              <a:t>Next slide</a:t>
            </a:r>
            <a:endParaRPr lang="en-US" dirty="0"/>
          </a:p>
        </p:txBody>
      </p:sp>
      <p:sp>
        <p:nvSpPr>
          <p:cNvPr id="4" name="Slide Number Placeholder 3"/>
          <p:cNvSpPr>
            <a:spLocks noGrp="1"/>
          </p:cNvSpPr>
          <p:nvPr>
            <p:ph type="sldNum" sz="quarter" idx="10"/>
          </p:nvPr>
        </p:nvSpPr>
        <p:spPr/>
        <p:txBody>
          <a:bodyPr/>
          <a:lstStyle/>
          <a:p>
            <a:fld id="{A9023E68-E8F9-404D-891E-E9678D207BDD}" type="slidenum">
              <a:rPr lang="en-US" smtClean="0"/>
              <a:pPr/>
              <a:t>19</a:t>
            </a:fld>
            <a:endParaRPr lang="en-US" dirty="0"/>
          </a:p>
        </p:txBody>
      </p:sp>
    </p:spTree>
    <p:extLst>
      <p:ext uri="{BB962C8B-B14F-4D97-AF65-F5344CB8AC3E}">
        <p14:creationId xmlns:p14="http://schemas.microsoft.com/office/powerpoint/2010/main" val="544542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b="1" dirty="0">
                <a:latin typeface=" Arial"/>
              </a:rPr>
              <a:t>INSTRUCTOR ONLY:</a:t>
            </a:r>
          </a:p>
          <a:p>
            <a:endParaRPr lang="en-US" b="1" dirty="0">
              <a:latin typeface=" Arial"/>
              <a:cs typeface="Arial" pitchFamily="34" charset="0"/>
            </a:endParaRPr>
          </a:p>
          <a:p>
            <a:r>
              <a:rPr lang="en-US" dirty="0">
                <a:latin typeface=" Arial"/>
                <a:cs typeface="Arial" pitchFamily="34" charset="0"/>
              </a:rPr>
              <a:t>Instructor informs the students of the Learning Objectives. </a:t>
            </a:r>
            <a:r>
              <a:rPr lang="en-US" dirty="0">
                <a:latin typeface=" Arial"/>
              </a:rPr>
              <a:t>Instructor must pause to allow Soldiers time to read the</a:t>
            </a:r>
            <a:r>
              <a:rPr lang="en-US" baseline="0" dirty="0">
                <a:latin typeface=" Arial"/>
              </a:rPr>
              <a:t> Learning Objectives</a:t>
            </a:r>
            <a:r>
              <a:rPr lang="en-US" dirty="0">
                <a:latin typeface=" Arial"/>
              </a:rPr>
              <a:t>.</a:t>
            </a:r>
          </a:p>
          <a:p>
            <a:endParaRPr lang="en-US" sz="1200" b="1" dirty="0">
              <a:latin typeface=" Arial"/>
              <a:cs typeface="Arial" pitchFamily="34" charset="0"/>
            </a:endParaRPr>
          </a:p>
          <a:p>
            <a:r>
              <a:rPr lang="en-US" sz="1200" b="1" dirty="0">
                <a:latin typeface=" Arial"/>
                <a:cs typeface="Arial" pitchFamily="34" charset="0"/>
              </a:rPr>
              <a:t>INSTRUCTOR NOTES:</a:t>
            </a:r>
          </a:p>
          <a:p>
            <a:endParaRPr lang="en-US" sz="1200" b="1" i="0" u="none" strike="noStrike" kern="1200" baseline="0" dirty="0">
              <a:solidFill>
                <a:schemeClr val="tx1"/>
              </a:solidFill>
              <a:latin typeface=" Arial"/>
              <a:ea typeface="+mn-ea"/>
              <a:cs typeface="Arial" pitchFamily="34" charset="0"/>
            </a:endParaRPr>
          </a:p>
          <a:p>
            <a:r>
              <a:rPr lang="en-US" sz="1200" b="0" i="0" u="none" strike="noStrike" kern="1200" baseline="0" dirty="0">
                <a:solidFill>
                  <a:schemeClr val="tx1"/>
                </a:solidFill>
                <a:latin typeface="+mn-lt"/>
                <a:ea typeface="+mn-ea"/>
                <a:cs typeface="+mn-cs"/>
              </a:rPr>
              <a:t>You </a:t>
            </a:r>
            <a:r>
              <a:rPr lang="en-US" sz="1200" b="0" dirty="0">
                <a:latin typeface=" Arial"/>
                <a:cs typeface="Arial" pitchFamily="34" charset="0"/>
              </a:rPr>
              <a:t>[the student] </a:t>
            </a:r>
            <a:r>
              <a:rPr lang="en-US" sz="1200" b="0" i="0" u="none" strike="noStrike" kern="1200" baseline="0" dirty="0">
                <a:solidFill>
                  <a:schemeClr val="tx1"/>
                </a:solidFill>
                <a:latin typeface="+mn-lt"/>
                <a:ea typeface="+mn-ea"/>
                <a:cs typeface="+mn-cs"/>
              </a:rPr>
              <a:t>are required to </a:t>
            </a:r>
            <a:r>
              <a:rPr lang="en-US" sz="1200" b="0" i="0" u="none" strike="noStrike" kern="1200" baseline="0" dirty="0">
                <a:solidFill>
                  <a:schemeClr val="bg2">
                    <a:lumMod val="10000"/>
                  </a:schemeClr>
                </a:solidFill>
                <a:latin typeface=" Arial"/>
                <a:ea typeface="+mn-ea"/>
                <a:cs typeface="Arial" panose="020B0604020202020204" pitchFamily="34" charset="0"/>
              </a:rPr>
              <a:t>d</a:t>
            </a:r>
            <a:r>
              <a:rPr lang="en-US" sz="1200" b="0" dirty="0">
                <a:solidFill>
                  <a:schemeClr val="bg2">
                    <a:lumMod val="10000"/>
                  </a:schemeClr>
                </a:solidFill>
                <a:latin typeface=" Arial"/>
                <a:ea typeface="Calibri" panose="020F0502020204030204" pitchFamily="34" charset="0"/>
                <a:cs typeface="Arial" panose="020B0604020202020204" pitchFamily="34" charset="0"/>
              </a:rPr>
              <a:t>emonstrate operator functionality for company level using the Digital Training Management System to manage unit training</a:t>
            </a:r>
            <a:r>
              <a:rPr lang="en-US" sz="1200" b="0" i="0" u="none" strike="noStrike" kern="1200" baseline="0" dirty="0">
                <a:solidFill>
                  <a:schemeClr val="tx1"/>
                </a:solidFill>
                <a:latin typeface="+mn-lt"/>
                <a:ea typeface="+mn-ea"/>
                <a:cs typeface="+mn-cs"/>
              </a:rPr>
              <a:t>. This training assists in recording and data input into </a:t>
            </a:r>
            <a:r>
              <a:rPr lang="en-US" dirty="0"/>
              <a:t>DTMS for: unit training plan, individual training records, assisting commanders with MET assessment completion, and weapons management and collective live fire readiness reporting.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Conditions: </a:t>
            </a:r>
            <a:r>
              <a:rPr lang="en-US" sz="1200" dirty="0">
                <a:latin typeface="Chalkboard" panose="03050602040202020205" pitchFamily="66" charset="77"/>
                <a:cs typeface="Times New Roman" panose="02020603050405020304" pitchFamily="18" charset="0"/>
              </a:rPr>
              <a:t>The Digital Training Management System (DTMS) is the Army’s Learning Management System (LMS) for recording individual, unit, and organizational training. Preparatory Functions are the essential functions that serve as the foundation for every other DTMS function. The DTMS preparatory functions unit is an in-course unit designed to allow learners to recall previous knowledge about navigating Army systems while using their previous knowledge and scaffold that knowledge to increase their skills, knowledge, and use of DTMS. This instruction is an online-based, flipped classroom instruction with practical applications, learning activities, small group exercises, and skills-based learning. </a:t>
            </a:r>
          </a:p>
          <a:p>
            <a:endParaRPr lang="en-US" sz="1200" b="0" i="0" u="none" strike="noStrike" kern="1200" baseline="0" dirty="0">
              <a:solidFill>
                <a:schemeClr val="tx1"/>
              </a:solidFill>
              <a:latin typeface=" Arial"/>
              <a:ea typeface="+mn-ea"/>
              <a:cs typeface="Arial" pitchFamily="34" charset="0"/>
            </a:endParaRPr>
          </a:p>
          <a:p>
            <a:r>
              <a:rPr lang="en-US" sz="1200" b="0" dirty="0">
                <a:latin typeface=" Arial"/>
                <a:cs typeface="Arial" pitchFamily="34" charset="0"/>
              </a:rPr>
              <a:t>At the completion of this lesson, you [the student] will be able</a:t>
            </a:r>
            <a:r>
              <a:rPr lang="en-US" sz="1200" b="0" baseline="0" dirty="0">
                <a:latin typeface=" Arial"/>
                <a:cs typeface="Arial" pitchFamily="34" charset="0"/>
              </a:rPr>
              <a:t> to:</a:t>
            </a:r>
          </a:p>
          <a:p>
            <a:endParaRPr lang="en-US" sz="1200" b="0" baseline="0" dirty="0">
              <a:latin typeface=" Arial"/>
              <a:cs typeface="Arial" pitchFamily="34" charset="0"/>
            </a:endParaRPr>
          </a:p>
          <a:p>
            <a:pPr marL="171450" indent="-171450">
              <a:buFont typeface="Arial" panose="020B0604020202020204" pitchFamily="34" charset="0"/>
              <a:buChar char="•"/>
            </a:pPr>
            <a:r>
              <a:rPr lang="en-US" sz="1200" dirty="0">
                <a:solidFill>
                  <a:schemeClr val="tx1">
                    <a:lumMod val="75000"/>
                    <a:lumOff val="25000"/>
                  </a:schemeClr>
                </a:solidFill>
                <a:latin typeface=" Arial"/>
                <a:cs typeface="Arial" panose="020B0604020202020204" pitchFamily="34" charset="0"/>
              </a:rPr>
              <a:t>Prepare the DTMS system for operation</a:t>
            </a:r>
          </a:p>
          <a:p>
            <a:pPr marL="171450" indent="-171450">
              <a:buFont typeface="Arial" panose="020B0604020202020204" pitchFamily="34" charset="0"/>
              <a:buChar char="•"/>
            </a:pPr>
            <a:r>
              <a:rPr lang="en-US" sz="1200" dirty="0">
                <a:solidFill>
                  <a:schemeClr val="tx1">
                    <a:lumMod val="75000"/>
                    <a:lumOff val="25000"/>
                  </a:schemeClr>
                </a:solidFill>
                <a:latin typeface=" Arial"/>
              </a:rPr>
              <a:t>E</a:t>
            </a:r>
            <a:r>
              <a:rPr lang="en-US" sz="1200" dirty="0">
                <a:solidFill>
                  <a:schemeClr val="tx1">
                    <a:lumMod val="75000"/>
                    <a:lumOff val="25000"/>
                  </a:schemeClr>
                </a:solidFill>
                <a:latin typeface=" Arial"/>
                <a:ea typeface="Calibri" panose="020F0502020204030204" pitchFamily="34" charset="0"/>
                <a:cs typeface="Arial" panose="020B0604020202020204" pitchFamily="34" charset="0"/>
              </a:rPr>
              <a:t>nter the training plan to schedule and manage events, event sets, checklists, calendars, and training schedules</a:t>
            </a:r>
          </a:p>
          <a:p>
            <a:pPr marL="171450" indent="-171450">
              <a:buFont typeface="Arial" panose="020B0604020202020204" pitchFamily="34" charset="0"/>
              <a:buChar char="•"/>
            </a:pPr>
            <a:r>
              <a:rPr lang="en-US" sz="1200" dirty="0">
                <a:solidFill>
                  <a:schemeClr val="tx1">
                    <a:lumMod val="75000"/>
                    <a:lumOff val="25000"/>
                  </a:schemeClr>
                </a:solidFill>
                <a:latin typeface=" Arial"/>
                <a:cs typeface="Arial" panose="020B0604020202020204" pitchFamily="34" charset="0"/>
              </a:rPr>
              <a:t>A</a:t>
            </a:r>
            <a:r>
              <a:rPr lang="en-US" sz="1200" dirty="0">
                <a:solidFill>
                  <a:schemeClr val="tx1">
                    <a:lumMod val="75000"/>
                    <a:lumOff val="25000"/>
                  </a:schemeClr>
                </a:solidFill>
                <a:latin typeface=" Arial"/>
                <a:ea typeface="Calibri" panose="020F0502020204030204" pitchFamily="34" charset="0"/>
                <a:cs typeface="Arial" panose="020B0604020202020204" pitchFamily="34" charset="0"/>
              </a:rPr>
              <a:t>pply objective assessments to manage the unit METL</a:t>
            </a:r>
          </a:p>
          <a:p>
            <a:pPr marL="171450" indent="-171450">
              <a:buFont typeface="Arial" panose="020B0604020202020204" pitchFamily="34" charset="0"/>
              <a:buChar char="•"/>
            </a:pPr>
            <a:r>
              <a:rPr lang="en-US" sz="1200" dirty="0">
                <a:solidFill>
                  <a:schemeClr val="tx1">
                    <a:lumMod val="75000"/>
                    <a:lumOff val="25000"/>
                  </a:schemeClr>
                </a:solidFill>
                <a:latin typeface=" Arial"/>
                <a:cs typeface="Arial" panose="020B0604020202020204" pitchFamily="34" charset="0"/>
              </a:rPr>
              <a:t>D</a:t>
            </a:r>
            <a:r>
              <a:rPr lang="en-US" sz="1200" dirty="0">
                <a:solidFill>
                  <a:schemeClr val="tx1">
                    <a:lumMod val="75000"/>
                    <a:lumOff val="25000"/>
                  </a:schemeClr>
                </a:solidFill>
                <a:latin typeface=" Arial"/>
                <a:ea typeface="Calibri" panose="020F0502020204030204" pitchFamily="34" charset="0"/>
                <a:cs typeface="Arial" panose="020B0604020202020204" pitchFamily="34" charset="0"/>
              </a:rPr>
              <a:t>emonstrate data input to manage individual weapons and Soldiers individual training records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lumMod val="75000"/>
                    <a:lumOff val="25000"/>
                  </a:schemeClr>
                </a:solidFill>
                <a:latin typeface=" Arial"/>
                <a:cs typeface="Arial" panose="020B0604020202020204" pitchFamily="34" charset="0"/>
              </a:rPr>
              <a:t>D</a:t>
            </a:r>
            <a:r>
              <a:rPr lang="en-US" sz="1200" dirty="0">
                <a:solidFill>
                  <a:schemeClr val="tx1">
                    <a:lumMod val="75000"/>
                    <a:lumOff val="25000"/>
                  </a:schemeClr>
                </a:solidFill>
                <a:latin typeface=" Arial"/>
                <a:ea typeface="Calibri" panose="020F0502020204030204" pitchFamily="34" charset="0"/>
                <a:cs typeface="Arial" panose="020B0604020202020204" pitchFamily="34" charset="0"/>
              </a:rPr>
              <a:t>emonstrate data pull to manage reports and unit training proficiency statuses</a:t>
            </a:r>
            <a:endParaRPr lang="en-US" sz="1200" dirty="0">
              <a:solidFill>
                <a:schemeClr val="tx1">
                  <a:lumMod val="75000"/>
                  <a:lumOff val="25000"/>
                </a:schemeClr>
              </a:solidFill>
              <a:latin typeface=" Arial"/>
            </a:endParaRPr>
          </a:p>
          <a:p>
            <a:pPr marL="0" indent="0" defTabSz="909554">
              <a:buFont typeface="Arial" panose="020B0604020202020204" pitchFamily="34" charset="0"/>
              <a:buNone/>
              <a:defRPr/>
            </a:pPr>
            <a:endParaRPr lang="en-US" dirty="0">
              <a:latin typeface=" Arial"/>
            </a:endParaRPr>
          </a:p>
          <a:p>
            <a:pPr defTabSz="926836">
              <a:defRPr/>
            </a:pPr>
            <a:r>
              <a:rPr lang="en-US" dirty="0">
                <a:latin typeface=" Arial"/>
                <a:cs typeface="Arial" pitchFamily="34" charset="0"/>
              </a:rPr>
              <a:t>Are there any questions?</a:t>
            </a:r>
          </a:p>
          <a:p>
            <a:pPr defTabSz="926836">
              <a:defRPr/>
            </a:pPr>
            <a:endParaRPr lang="en-US" dirty="0">
              <a:latin typeface=" Arial"/>
              <a:cs typeface="Arial" pitchFamily="34" charset="0"/>
            </a:endParaRPr>
          </a:p>
          <a:p>
            <a:pPr defTabSz="926836">
              <a:defRPr/>
            </a:pPr>
            <a:r>
              <a:rPr lang="en-US" dirty="0">
                <a:latin typeface=" Arial"/>
                <a:cs typeface="Arial" pitchFamily="34" charset="0"/>
              </a:rPr>
              <a:t>Next slide</a:t>
            </a:r>
          </a:p>
        </p:txBody>
      </p:sp>
      <p:sp>
        <p:nvSpPr>
          <p:cNvPr id="4" name="Slide Number Placeholder 3"/>
          <p:cNvSpPr>
            <a:spLocks noGrp="1"/>
          </p:cNvSpPr>
          <p:nvPr>
            <p:ph type="sldNum" sz="quarter" idx="10"/>
          </p:nvPr>
        </p:nvSpPr>
        <p:spPr/>
        <p:txBody>
          <a:bodyPr/>
          <a:lstStyle/>
          <a:p>
            <a:fld id="{A9023E68-E8F9-404D-891E-E9678D207BDD}" type="slidenum">
              <a:rPr lang="en-US" smtClean="0"/>
              <a:pPr/>
              <a:t>2</a:t>
            </a:fld>
            <a:endParaRPr lang="en-US" dirty="0"/>
          </a:p>
        </p:txBody>
      </p:sp>
    </p:spTree>
    <p:extLst>
      <p:ext uri="{BB962C8B-B14F-4D97-AF65-F5344CB8AC3E}">
        <p14:creationId xmlns:p14="http://schemas.microsoft.com/office/powerpoint/2010/main" val="19020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Reference:</a:t>
            </a:r>
            <a:r>
              <a:rPr lang="en-US" b="1" baseline="0" dirty="0">
                <a:latin typeface=" Arial"/>
              </a:rPr>
              <a:t> </a:t>
            </a:r>
            <a:r>
              <a:rPr lang="en-US" sz="1200" b="0" i="0" u="none" strike="noStrike" kern="1200" baseline="0" dirty="0">
                <a:solidFill>
                  <a:schemeClr val="tx1"/>
                </a:solidFill>
                <a:latin typeface=" Arial"/>
                <a:ea typeface="+mn-ea"/>
                <a:cs typeface="+mn-cs"/>
              </a:rPr>
              <a:t>Digital Training Management System (https://dtms.army.mil).</a:t>
            </a:r>
          </a:p>
          <a:p>
            <a:endParaRPr lang="en-US" dirty="0">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INSTRUCTOR ONLY: </a:t>
            </a:r>
            <a:r>
              <a:rPr lang="en-US" b="0" baseline="0" dirty="0">
                <a:latin typeface=" Arial"/>
              </a:rPr>
              <a:t>The </a:t>
            </a:r>
            <a:r>
              <a:rPr lang="en-US" sz="1200" b="0" kern="1200" baseline="0" dirty="0">
                <a:solidFill>
                  <a:schemeClr val="tx1"/>
                </a:solidFill>
                <a:effectLst/>
                <a:latin typeface=" Arial"/>
                <a:ea typeface="+mn-ea"/>
                <a:cs typeface="Arial" panose="020B0604020202020204" pitchFamily="34" charset="0"/>
              </a:rPr>
              <a:t>instructor/facilitator must demonstrate the functionality on a live network (depending on network availability). When network connectivity </a:t>
            </a:r>
            <a:r>
              <a:rPr lang="en-US" sz="1200" b="0" u="sng" kern="1200" baseline="0" dirty="0">
                <a:solidFill>
                  <a:schemeClr val="tx1"/>
                </a:solidFill>
                <a:effectLst/>
                <a:latin typeface=" Arial"/>
                <a:ea typeface="+mn-ea"/>
                <a:cs typeface="Arial" panose="020B0604020202020204" pitchFamily="34" charset="0"/>
              </a:rPr>
              <a:t>is not</a:t>
            </a:r>
            <a:r>
              <a:rPr lang="en-US" sz="1200" b="0" u="none" kern="1200" baseline="0" dirty="0">
                <a:solidFill>
                  <a:schemeClr val="tx1"/>
                </a:solidFill>
                <a:effectLst/>
                <a:latin typeface=" Arial"/>
                <a:ea typeface="+mn-ea"/>
                <a:cs typeface="Arial" panose="020B0604020202020204" pitchFamily="34" charset="0"/>
              </a:rPr>
              <a:t> </a:t>
            </a:r>
            <a:r>
              <a:rPr lang="en-US" sz="1200" b="0" kern="1200" baseline="0" dirty="0">
                <a:solidFill>
                  <a:schemeClr val="tx1"/>
                </a:solidFill>
                <a:effectLst/>
                <a:latin typeface=" Arial"/>
                <a:ea typeface="+mn-ea"/>
                <a:cs typeface="Arial" panose="020B0604020202020204" pitchFamily="34" charset="0"/>
              </a:rPr>
              <a:t>available, the instructor/facilitator must initiate contingency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 Arial"/>
            </a:endParaRPr>
          </a:p>
          <a:p>
            <a:r>
              <a:rPr lang="en-US" sz="1200" b="1" kern="1200" dirty="0">
                <a:solidFill>
                  <a:schemeClr val="tx1"/>
                </a:solidFill>
                <a:effectLst/>
                <a:latin typeface=" Arial"/>
                <a:ea typeface="+mn-ea"/>
                <a:cs typeface="Arial" panose="020B0604020202020204" pitchFamily="34" charset="0"/>
              </a:rPr>
              <a:t>INSTRUCTOR NOTES:</a:t>
            </a:r>
          </a:p>
          <a:p>
            <a:endParaRPr lang="en-US" dirty="0"/>
          </a:p>
          <a:p>
            <a:r>
              <a:rPr lang="en-US" b="1" dirty="0"/>
              <a:t>Search Users</a:t>
            </a:r>
          </a:p>
          <a:p>
            <a:endParaRPr lang="en-US" dirty="0"/>
          </a:p>
          <a:p>
            <a:r>
              <a:rPr lang="en-US" dirty="0"/>
              <a:t>The Search Users allows you to search for a user in DTMS. </a:t>
            </a:r>
            <a:r>
              <a:rPr lang="en-US" sz="1200" b="0" i="0" u="none" strike="noStrike" kern="1200" baseline="0" dirty="0">
                <a:solidFill>
                  <a:schemeClr val="tx1"/>
                </a:solidFill>
                <a:latin typeface="+mn-lt"/>
                <a:ea typeface="+mn-ea"/>
                <a:cs typeface="+mn-cs"/>
              </a:rPr>
              <a:t>This Search method should be regularly monitored to ensure personnel that are no longer in the unit do not retain access to DTMS and the Individual records that are accessible in DTMS.</a:t>
            </a:r>
          </a:p>
          <a:p>
            <a:endParaRPr lang="en-US" sz="1200" b="0" i="0" u="none" strike="noStrike" kern="1200" baseline="0" dirty="0">
              <a:solidFill>
                <a:schemeClr val="tx1"/>
              </a:solidFill>
              <a:latin typeface="+mn-lt"/>
              <a:ea typeface="+mn-ea"/>
              <a:cs typeface="+mn-cs"/>
            </a:endParaRPr>
          </a:p>
          <a:p>
            <a:r>
              <a:rPr lang="en-US" b="1" dirty="0"/>
              <a:t>Search for Users </a:t>
            </a: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1" kern="1200" baseline="0" dirty="0">
                <a:solidFill>
                  <a:schemeClr val="tx1"/>
                </a:solidFill>
                <a:effectLst/>
                <a:latin typeface="+mn-lt"/>
                <a:ea typeface="+mn-ea"/>
                <a:cs typeface="+mn-cs"/>
              </a:rPr>
              <a:t>Step 1</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Navigate back to the </a:t>
            </a:r>
            <a:r>
              <a:rPr lang="en-US" sz="1200" b="1" kern="1200" baseline="0" dirty="0">
                <a:solidFill>
                  <a:schemeClr val="tx1"/>
                </a:solidFill>
                <a:effectLst/>
                <a:latin typeface="+mn-lt"/>
                <a:ea typeface="+mn-ea"/>
                <a:cs typeface="+mn-cs"/>
              </a:rPr>
              <a:t>Administration</a:t>
            </a:r>
            <a:r>
              <a:rPr lang="en-US" sz="1200" b="0" kern="1200" baseline="0" dirty="0">
                <a:solidFill>
                  <a:schemeClr val="tx1"/>
                </a:solidFill>
                <a:effectLst/>
                <a:latin typeface="+mn-lt"/>
                <a:ea typeface="+mn-ea"/>
                <a:cs typeface="+mn-cs"/>
              </a:rPr>
              <a:t> menu.</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Scroll down to the </a:t>
            </a:r>
            <a:r>
              <a:rPr lang="en-US" sz="1200" b="1" kern="1200" baseline="0" dirty="0">
                <a:solidFill>
                  <a:schemeClr val="tx1"/>
                </a:solidFill>
                <a:effectLst/>
                <a:latin typeface="+mn-lt"/>
                <a:ea typeface="+mn-ea"/>
                <a:cs typeface="+mn-cs"/>
              </a:rPr>
              <a:t>Unit Management </a:t>
            </a:r>
            <a:r>
              <a:rPr lang="en-US" sz="1200" b="0" kern="1200" baseline="0" dirty="0">
                <a:solidFill>
                  <a:schemeClr val="tx1"/>
                </a:solidFill>
                <a:effectLst/>
                <a:latin typeface="+mn-lt"/>
                <a:ea typeface="+mn-ea"/>
                <a:cs typeface="+mn-cs"/>
              </a:rPr>
              <a:t>submenu.</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Click the </a:t>
            </a:r>
            <a:r>
              <a:rPr lang="en-US" sz="1200" b="1" kern="1200" baseline="0" dirty="0">
                <a:solidFill>
                  <a:schemeClr val="tx1"/>
                </a:solidFill>
                <a:effectLst/>
                <a:latin typeface="+mn-lt"/>
                <a:ea typeface="+mn-ea"/>
                <a:cs typeface="+mn-cs"/>
              </a:rPr>
              <a:t>Search Users </a:t>
            </a:r>
            <a:r>
              <a:rPr lang="en-US" sz="1200" b="0" kern="1200" baseline="0" dirty="0">
                <a:solidFill>
                  <a:schemeClr val="tx1"/>
                </a:solidFill>
                <a:effectLst/>
                <a:latin typeface="+mn-lt"/>
                <a:ea typeface="+mn-ea"/>
                <a:cs typeface="+mn-cs"/>
              </a:rPr>
              <a:t>fly-out menu.</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The screen refreshes and the </a:t>
            </a:r>
            <a:r>
              <a:rPr lang="en-US" sz="1200" b="1" kern="1200" baseline="0" dirty="0">
                <a:solidFill>
                  <a:schemeClr val="tx1"/>
                </a:solidFill>
                <a:effectLst/>
                <a:latin typeface="+mn-lt"/>
                <a:ea typeface="+mn-ea"/>
                <a:cs typeface="+mn-cs"/>
              </a:rPr>
              <a:t>User Search </a:t>
            </a:r>
            <a:r>
              <a:rPr lang="en-US" sz="1200" b="0" kern="1200" baseline="0" dirty="0">
                <a:solidFill>
                  <a:schemeClr val="tx1"/>
                </a:solidFill>
                <a:effectLst/>
                <a:latin typeface="+mn-lt"/>
                <a:ea typeface="+mn-ea"/>
                <a:cs typeface="+mn-cs"/>
              </a:rPr>
              <a:t>window opens.</a:t>
            </a:r>
          </a:p>
          <a:p>
            <a:endParaRPr lang="en-US" dirty="0"/>
          </a:p>
          <a:p>
            <a:r>
              <a:rPr lang="en-US" sz="1200" b="1" i="0" u="none" strike="noStrike" kern="1200" baseline="0" dirty="0">
                <a:solidFill>
                  <a:schemeClr val="tx1"/>
                </a:solidFill>
                <a:latin typeface="+mn-lt"/>
                <a:ea typeface="+mn-ea"/>
                <a:cs typeface="+mn-cs"/>
              </a:rPr>
              <a:t>Step 2</a:t>
            </a:r>
          </a:p>
          <a:p>
            <a:r>
              <a:rPr lang="en-US" sz="1200" b="0" i="0" u="none" strike="noStrike" kern="1200" baseline="0" dirty="0">
                <a:solidFill>
                  <a:schemeClr val="tx1"/>
                </a:solidFill>
                <a:latin typeface="+mn-lt"/>
                <a:ea typeface="+mn-ea"/>
                <a:cs typeface="+mn-cs"/>
              </a:rPr>
              <a:t>Search by Unit using the </a:t>
            </a:r>
            <a:r>
              <a:rPr lang="en-US" sz="1200" b="1" i="0" u="none" strike="noStrike" kern="1200" baseline="0" dirty="0">
                <a:solidFill>
                  <a:schemeClr val="tx1"/>
                </a:solidFill>
                <a:latin typeface="+mn-lt"/>
                <a:ea typeface="+mn-ea"/>
                <a:cs typeface="+mn-cs"/>
              </a:rPr>
              <a:t>Unit </a:t>
            </a:r>
            <a:r>
              <a:rPr lang="en-US" sz="1200" b="0" i="0" u="none" strike="noStrike" kern="1200" baseline="0" dirty="0">
                <a:solidFill>
                  <a:schemeClr val="tx1"/>
                </a:solidFill>
                <a:latin typeface="+mn-lt"/>
                <a:ea typeface="+mn-ea"/>
                <a:cs typeface="+mn-cs"/>
              </a:rPr>
              <a:t>drop-down menu.</a:t>
            </a:r>
          </a:p>
          <a:p>
            <a:r>
              <a:rPr lang="en-US" sz="1200" b="0" i="0" u="none" strike="noStrike" kern="1200" baseline="0" dirty="0">
                <a:solidFill>
                  <a:schemeClr val="tx1"/>
                </a:solidFill>
                <a:latin typeface="+mn-lt"/>
                <a:ea typeface="+mn-ea"/>
                <a:cs typeface="+mn-cs"/>
              </a:rPr>
              <a:t>Select</a:t>
            </a:r>
            <a:r>
              <a:rPr lang="en-US" dirty="0"/>
              <a:t> the parent</a:t>
            </a:r>
            <a:r>
              <a:rPr lang="en-US" baseline="0" dirty="0"/>
              <a:t> unit from the drop-down menu.</a:t>
            </a:r>
          </a:p>
          <a:p>
            <a:r>
              <a:rPr lang="en-US" baseline="0" dirty="0"/>
              <a:t>Click the </a:t>
            </a:r>
            <a:r>
              <a:rPr lang="en-US" b="1" baseline="0" dirty="0"/>
              <a:t>Search</a:t>
            </a:r>
            <a:r>
              <a:rPr lang="en-US" baseline="0" dirty="0"/>
              <a:t> button.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table populates a list of all users with access to DTMS in the parent organization.</a:t>
            </a:r>
          </a:p>
          <a:p>
            <a:endParaRPr lang="en-US" baseline="0" dirty="0"/>
          </a:p>
          <a:p>
            <a:r>
              <a:rPr lang="en-US" b="1" baseline="0" dirty="0"/>
              <a:t>NOTE</a:t>
            </a:r>
          </a:p>
          <a:p>
            <a:r>
              <a:rPr lang="en-US" b="0" baseline="0" dirty="0"/>
              <a:t>T</a:t>
            </a:r>
            <a:r>
              <a:rPr lang="en-US" baseline="0" dirty="0"/>
              <a:t>he Pencil icon gives you access to the </a:t>
            </a:r>
            <a:r>
              <a:rPr lang="en-US" b="1" baseline="0" dirty="0"/>
              <a:t>Edit User </a:t>
            </a:r>
            <a:r>
              <a:rPr lang="en-US" baseline="0" dirty="0"/>
              <a:t>window to edit the user account (Not demonstrated on illustration).</a:t>
            </a:r>
          </a:p>
          <a:p>
            <a:endParaRPr lang="en-US" dirty="0"/>
          </a:p>
          <a:p>
            <a:r>
              <a:rPr lang="en-US" dirty="0"/>
              <a:t>Are there any questions?</a:t>
            </a:r>
          </a:p>
          <a:p>
            <a:endParaRPr lang="en-US" dirty="0"/>
          </a:p>
          <a:p>
            <a:r>
              <a:rPr lang="en-US" dirty="0"/>
              <a:t>Next, we will demonstrate how</a:t>
            </a:r>
            <a:r>
              <a:rPr lang="en-US" baseline="0" dirty="0"/>
              <a:t> to Edit/delete user.</a:t>
            </a:r>
          </a:p>
          <a:p>
            <a:endParaRPr lang="en-US" baseline="0" dirty="0"/>
          </a:p>
          <a:p>
            <a:r>
              <a:rPr lang="en-US" baseline="0" dirty="0"/>
              <a:t>Next slide</a:t>
            </a:r>
            <a:endParaRPr lang="en-US" dirty="0"/>
          </a:p>
        </p:txBody>
      </p:sp>
      <p:sp>
        <p:nvSpPr>
          <p:cNvPr id="4" name="Slide Number Placeholder 3"/>
          <p:cNvSpPr>
            <a:spLocks noGrp="1"/>
          </p:cNvSpPr>
          <p:nvPr>
            <p:ph type="sldNum" sz="quarter" idx="10"/>
          </p:nvPr>
        </p:nvSpPr>
        <p:spPr/>
        <p:txBody>
          <a:bodyPr/>
          <a:lstStyle/>
          <a:p>
            <a:fld id="{A9023E68-E8F9-404D-891E-E9678D207BDD}" type="slidenum">
              <a:rPr lang="en-US" smtClean="0"/>
              <a:pPr/>
              <a:t>20</a:t>
            </a:fld>
            <a:endParaRPr lang="en-US" dirty="0"/>
          </a:p>
        </p:txBody>
      </p:sp>
    </p:spTree>
    <p:extLst>
      <p:ext uri="{BB962C8B-B14F-4D97-AF65-F5344CB8AC3E}">
        <p14:creationId xmlns:p14="http://schemas.microsoft.com/office/powerpoint/2010/main" val="3680080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Reference:</a:t>
            </a:r>
            <a:r>
              <a:rPr lang="en-US" b="1" baseline="0" dirty="0">
                <a:latin typeface=" Arial"/>
              </a:rPr>
              <a:t> </a:t>
            </a:r>
            <a:r>
              <a:rPr lang="en-US" sz="1200" b="0" i="0" u="none" strike="noStrike" kern="1200" baseline="0" dirty="0">
                <a:solidFill>
                  <a:schemeClr val="tx1"/>
                </a:solidFill>
                <a:latin typeface=" Arial"/>
                <a:ea typeface="+mn-ea"/>
                <a:cs typeface="+mn-cs"/>
              </a:rPr>
              <a:t>Digital Training Management System (https://dtms.army.mil).</a:t>
            </a:r>
          </a:p>
          <a:p>
            <a:endParaRPr lang="en-US" dirty="0">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INSTRUCTOR ONLY: </a:t>
            </a:r>
            <a:r>
              <a:rPr lang="en-US" b="0" baseline="0" dirty="0">
                <a:latin typeface=" Arial"/>
              </a:rPr>
              <a:t>The </a:t>
            </a:r>
            <a:r>
              <a:rPr lang="en-US" sz="1200" b="0" kern="1200" baseline="0" dirty="0">
                <a:solidFill>
                  <a:schemeClr val="tx1"/>
                </a:solidFill>
                <a:effectLst/>
                <a:latin typeface=" Arial"/>
                <a:ea typeface="+mn-ea"/>
                <a:cs typeface="Arial" panose="020B0604020202020204" pitchFamily="34" charset="0"/>
              </a:rPr>
              <a:t>instructor/facilitator must demonstrate the functionality on a live network (depending on network availability). When network connectivity </a:t>
            </a:r>
            <a:r>
              <a:rPr lang="en-US" sz="1200" b="0" u="sng" kern="1200" baseline="0" dirty="0">
                <a:solidFill>
                  <a:schemeClr val="tx1"/>
                </a:solidFill>
                <a:effectLst/>
                <a:latin typeface=" Arial"/>
                <a:ea typeface="+mn-ea"/>
                <a:cs typeface="Arial" panose="020B0604020202020204" pitchFamily="34" charset="0"/>
              </a:rPr>
              <a:t>is not</a:t>
            </a:r>
            <a:r>
              <a:rPr lang="en-US" sz="1200" b="0" u="none" kern="1200" baseline="0" dirty="0">
                <a:solidFill>
                  <a:schemeClr val="tx1"/>
                </a:solidFill>
                <a:effectLst/>
                <a:latin typeface=" Arial"/>
                <a:ea typeface="+mn-ea"/>
                <a:cs typeface="Arial" panose="020B0604020202020204" pitchFamily="34" charset="0"/>
              </a:rPr>
              <a:t> </a:t>
            </a:r>
            <a:r>
              <a:rPr lang="en-US" sz="1200" b="0" kern="1200" baseline="0" dirty="0">
                <a:solidFill>
                  <a:schemeClr val="tx1"/>
                </a:solidFill>
                <a:effectLst/>
                <a:latin typeface=" Arial"/>
                <a:ea typeface="+mn-ea"/>
                <a:cs typeface="Arial" panose="020B0604020202020204" pitchFamily="34" charset="0"/>
              </a:rPr>
              <a:t>available, the instructor/facilitator must initiate contingency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 Arial"/>
            </a:endParaRPr>
          </a:p>
          <a:p>
            <a:r>
              <a:rPr lang="en-US" sz="1200" b="1" kern="1200" dirty="0">
                <a:solidFill>
                  <a:schemeClr val="tx1"/>
                </a:solidFill>
                <a:effectLst/>
                <a:latin typeface=" Arial"/>
                <a:ea typeface="+mn-ea"/>
                <a:cs typeface="Arial" panose="020B0604020202020204" pitchFamily="34" charset="0"/>
              </a:rPr>
              <a:t>INSTRUCTOR NOTES:</a:t>
            </a:r>
          </a:p>
          <a:p>
            <a:endParaRPr lang="en-US" dirty="0"/>
          </a:p>
          <a:p>
            <a:r>
              <a:rPr lang="en-US" b="1" dirty="0"/>
              <a:t>Edit or Delete a User</a:t>
            </a:r>
          </a:p>
          <a:p>
            <a:endParaRPr lang="en-US" dirty="0"/>
          </a:p>
          <a:p>
            <a:r>
              <a:rPr lang="en-US" dirty="0"/>
              <a:t>Navigate</a:t>
            </a:r>
            <a:r>
              <a:rPr lang="en-US" baseline="0" dirty="0"/>
              <a:t> back to </a:t>
            </a:r>
            <a:r>
              <a:rPr lang="en-US" dirty="0"/>
              <a:t>the </a:t>
            </a:r>
            <a:r>
              <a:rPr lang="en-US" b="1" dirty="0"/>
              <a:t>Administration</a:t>
            </a:r>
            <a:r>
              <a:rPr lang="en-US" dirty="0"/>
              <a:t> menu.</a:t>
            </a:r>
          </a:p>
          <a:p>
            <a:r>
              <a:rPr lang="en-US" dirty="0"/>
              <a:t>Scroll down to the </a:t>
            </a:r>
            <a:r>
              <a:rPr lang="en-US" b="1" dirty="0"/>
              <a:t>User Management</a:t>
            </a:r>
            <a:r>
              <a:rPr lang="en-US" dirty="0"/>
              <a:t>.</a:t>
            </a:r>
          </a:p>
          <a:p>
            <a:r>
              <a:rPr lang="en-US" dirty="0"/>
              <a:t>Click the</a:t>
            </a:r>
            <a:r>
              <a:rPr lang="en-US" baseline="0" dirty="0"/>
              <a:t> </a:t>
            </a:r>
            <a:r>
              <a:rPr lang="en-US" b="1" baseline="0" dirty="0"/>
              <a:t>Search Users </a:t>
            </a:r>
            <a:r>
              <a:rPr lang="en-US" baseline="0" dirty="0"/>
              <a:t>fly-out menu.</a:t>
            </a:r>
          </a:p>
          <a:p>
            <a:r>
              <a:rPr lang="en-US" baseline="0" dirty="0"/>
              <a:t>Screen refreshes to the </a:t>
            </a:r>
            <a:r>
              <a:rPr lang="en-US" b="1" baseline="0" dirty="0"/>
              <a:t>User Search </a:t>
            </a:r>
            <a:r>
              <a:rPr lang="en-US" baseline="0" dirty="0"/>
              <a:t>window.</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Step 1</a:t>
            </a:r>
          </a:p>
          <a:p>
            <a:r>
              <a:rPr lang="en-US" sz="1200" kern="1200" dirty="0">
                <a:solidFill>
                  <a:schemeClr val="tx1"/>
                </a:solidFill>
                <a:effectLst/>
                <a:latin typeface="+mn-lt"/>
                <a:ea typeface="+mn-ea"/>
                <a:cs typeface="+mn-cs"/>
              </a:rPr>
              <a:t>You must specify one of the following values: </a:t>
            </a:r>
            <a:r>
              <a:rPr lang="en-US" sz="1200" b="1" kern="1200" dirty="0">
                <a:solidFill>
                  <a:schemeClr val="tx1"/>
                </a:solidFill>
                <a:effectLst/>
                <a:latin typeface="+mn-lt"/>
                <a:ea typeface="+mn-ea"/>
                <a:cs typeface="+mn-cs"/>
              </a:rPr>
              <a:t>unit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last name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first name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user name</a:t>
            </a:r>
            <a:r>
              <a:rPr lang="en-US" sz="1200" kern="1200" dirty="0">
                <a:solidFill>
                  <a:schemeClr val="tx1"/>
                </a:solidFill>
                <a:effectLst/>
                <a:latin typeface="+mn-lt"/>
                <a:ea typeface="+mn-ea"/>
                <a:cs typeface="+mn-cs"/>
              </a:rPr>
              <a:t>, or </a:t>
            </a:r>
            <a:r>
              <a:rPr lang="en-US" sz="1200" b="1" kern="1200" dirty="0">
                <a:solidFill>
                  <a:schemeClr val="tx1"/>
                </a:solidFill>
                <a:effectLst/>
                <a:latin typeface="+mn-lt"/>
                <a:ea typeface="+mn-ea"/>
                <a:cs typeface="+mn-cs"/>
              </a:rPr>
              <a:t>email address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Next, click the </a:t>
            </a:r>
            <a:r>
              <a:rPr lang="en-US" sz="1200" b="1" kern="1200" dirty="0">
                <a:solidFill>
                  <a:schemeClr val="tx1"/>
                </a:solidFill>
                <a:effectLst/>
                <a:latin typeface="+mn-lt"/>
                <a:ea typeface="+mn-ea"/>
                <a:cs typeface="+mn-cs"/>
              </a:rPr>
              <a:t>Search</a:t>
            </a:r>
            <a:r>
              <a:rPr lang="en-US" sz="1200" kern="1200" dirty="0">
                <a:solidFill>
                  <a:schemeClr val="tx1"/>
                </a:solidFill>
                <a:effectLst/>
                <a:latin typeface="+mn-lt"/>
                <a:ea typeface="+mn-ea"/>
                <a:cs typeface="+mn-cs"/>
              </a:rPr>
              <a:t> button.</a:t>
            </a:r>
          </a:p>
          <a:p>
            <a:r>
              <a:rPr lang="en-US" sz="1200" kern="1200" dirty="0">
                <a:solidFill>
                  <a:schemeClr val="tx1"/>
                </a:solidFill>
                <a:effectLst/>
                <a:latin typeface="+mn-lt"/>
                <a:ea typeface="+mn-ea"/>
                <a:cs typeface="+mn-cs"/>
              </a:rPr>
              <a:t>Screen refreshes and display the name</a:t>
            </a:r>
            <a:r>
              <a:rPr lang="en-US" sz="1200" kern="1200" baseline="0" dirty="0">
                <a:solidFill>
                  <a:schemeClr val="tx1"/>
                </a:solidFill>
                <a:effectLst/>
                <a:latin typeface="+mn-lt"/>
                <a:ea typeface="+mn-ea"/>
                <a:cs typeface="+mn-cs"/>
              </a:rPr>
              <a:t> in the grid.</a:t>
            </a:r>
          </a:p>
          <a:p>
            <a:endParaRPr lang="en-US" sz="1200"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Edit </a:t>
            </a:r>
          </a:p>
          <a:p>
            <a:endParaRPr lang="en-US" sz="1200" kern="1200" baseline="0" dirty="0">
              <a:solidFill>
                <a:schemeClr val="tx1"/>
              </a:solidFill>
              <a:effectLst/>
              <a:latin typeface="+mn-lt"/>
              <a:ea typeface="+mn-ea"/>
              <a:cs typeface="+mn-cs"/>
            </a:endParaRPr>
          </a:p>
          <a:p>
            <a:r>
              <a:rPr lang="en-US" b="1" dirty="0"/>
              <a:t>Step 2</a:t>
            </a:r>
          </a:p>
          <a:p>
            <a:r>
              <a:rPr lang="en-US" dirty="0"/>
              <a:t>To edit user, click the</a:t>
            </a:r>
            <a:r>
              <a:rPr lang="en-US" baseline="0" dirty="0"/>
              <a:t> Pencil icon.</a:t>
            </a:r>
          </a:p>
          <a:p>
            <a:r>
              <a:rPr lang="en-US" baseline="0" dirty="0"/>
              <a:t>Screen refreshes to the </a:t>
            </a:r>
            <a:r>
              <a:rPr lang="en-US" b="1" baseline="0" dirty="0"/>
              <a:t>Edit User </a:t>
            </a:r>
            <a:r>
              <a:rPr lang="en-US" baseline="0" dirty="0"/>
              <a:t>window.</a:t>
            </a:r>
          </a:p>
          <a:p>
            <a:r>
              <a:rPr lang="en-US" baseline="0" dirty="0"/>
              <a:t>From this screen you can edit the User Group and permissions.</a:t>
            </a:r>
          </a:p>
          <a:p>
            <a:endParaRPr lang="en-US" baseline="0" dirty="0"/>
          </a:p>
          <a:p>
            <a:r>
              <a:rPr lang="en-US" b="1" dirty="0"/>
              <a:t>Delete</a:t>
            </a:r>
          </a:p>
          <a:p>
            <a:endParaRPr lang="en-US" dirty="0"/>
          </a:p>
          <a:p>
            <a:r>
              <a:rPr lang="en-US" b="1" dirty="0"/>
              <a:t>Step</a:t>
            </a:r>
            <a:r>
              <a:rPr lang="en-US" b="1" baseline="0" dirty="0"/>
              <a:t> 3</a:t>
            </a:r>
          </a:p>
          <a:p>
            <a:r>
              <a:rPr lang="en-US" dirty="0"/>
              <a:t>To</a:t>
            </a:r>
            <a:r>
              <a:rPr lang="en-US" baseline="0" dirty="0"/>
              <a:t> delete user, select the </a:t>
            </a:r>
            <a:r>
              <a:rPr lang="en-US" b="1" baseline="0" dirty="0"/>
              <a:t>Unit</a:t>
            </a:r>
            <a:r>
              <a:rPr lang="en-US" baseline="0" dirty="0"/>
              <a:t> by placing a checkmark in the checkbox. </a:t>
            </a:r>
          </a:p>
          <a:p>
            <a:r>
              <a:rPr lang="en-US" baseline="0" dirty="0"/>
              <a:t>Click the </a:t>
            </a:r>
            <a:r>
              <a:rPr lang="en-US" b="1" baseline="0" dirty="0"/>
              <a:t>Remove</a:t>
            </a:r>
            <a:r>
              <a:rPr lang="en-US" baseline="0" dirty="0"/>
              <a:t> button, screen refreshes and removes the individual from unit.</a:t>
            </a:r>
          </a:p>
          <a:p>
            <a:r>
              <a:rPr lang="en-US" baseline="0" dirty="0"/>
              <a:t>Next, place </a:t>
            </a:r>
            <a:r>
              <a:rPr lang="en-US" b="1" baseline="0" dirty="0"/>
              <a:t>checkmark</a:t>
            </a:r>
            <a:r>
              <a:rPr lang="en-US" baseline="0" dirty="0"/>
              <a:t> in the checkbox underneath the User Groups table next to the Unit.</a:t>
            </a:r>
          </a:p>
          <a:p>
            <a:r>
              <a:rPr lang="en-US" baseline="0" dirty="0"/>
              <a:t>Click the </a:t>
            </a:r>
            <a:r>
              <a:rPr lang="en-US" b="1" baseline="0" dirty="0"/>
              <a:t>Remove Selected </a:t>
            </a:r>
            <a:r>
              <a:rPr lang="en-US" baseline="0" dirty="0"/>
              <a:t>button.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Next, place </a:t>
            </a:r>
            <a:r>
              <a:rPr lang="en-US" b="1" baseline="0" dirty="0"/>
              <a:t>checkmark</a:t>
            </a:r>
            <a:r>
              <a:rPr lang="en-US" baseline="0" dirty="0"/>
              <a:t> in the checkbox underneath the User Permissions table next to the Unit.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Click the </a:t>
            </a:r>
            <a:r>
              <a:rPr lang="en-US" b="1" baseline="0" dirty="0"/>
              <a:t>Remove Selected </a:t>
            </a:r>
            <a:r>
              <a:rPr lang="en-US" baseline="0" dirty="0"/>
              <a:t>button.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Click the </a:t>
            </a:r>
            <a:r>
              <a:rPr lang="en-US" b="1" baseline="0" dirty="0"/>
              <a:t>Save</a:t>
            </a:r>
            <a:r>
              <a:rPr lang="en-US" baseline="0" dirty="0"/>
              <a:t> button (near top of page).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If there are 2 or more pages, click the Page Size drop-down and select 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r>
              <a:rPr lang="en-US" sz="1200" dirty="0">
                <a:solidFill>
                  <a:schemeClr val="tx2">
                    <a:lumMod val="50000"/>
                  </a:schemeClr>
                </a:solidFill>
                <a:latin typeface=" Arial"/>
              </a:rPr>
              <a:t>The user may not disappear immediately from the list but should disappear within 24 hours.</a:t>
            </a:r>
          </a:p>
          <a:p>
            <a:endParaRPr lang="en-US" sz="1200" dirty="0">
              <a:solidFill>
                <a:schemeClr val="tx2">
                  <a:lumMod val="50000"/>
                </a:schemeClr>
              </a:solidFill>
              <a:latin typeface=" Arial"/>
            </a:endParaRPr>
          </a:p>
          <a:p>
            <a:r>
              <a:rPr lang="en-US" dirty="0"/>
              <a:t>Next, we will demonstrate</a:t>
            </a:r>
            <a:r>
              <a:rPr lang="en-US" baseline="0" dirty="0"/>
              <a:t> the User Report functionality.</a:t>
            </a:r>
          </a:p>
          <a:p>
            <a:endParaRPr lang="en-US" baseline="0" dirty="0"/>
          </a:p>
          <a:p>
            <a:r>
              <a:rPr lang="en-US" baseline="0" dirty="0"/>
              <a:t>Next slide</a:t>
            </a:r>
            <a:endParaRPr lang="en-US" dirty="0"/>
          </a:p>
        </p:txBody>
      </p:sp>
      <p:sp>
        <p:nvSpPr>
          <p:cNvPr id="4" name="Slide Number Placeholder 3"/>
          <p:cNvSpPr>
            <a:spLocks noGrp="1"/>
          </p:cNvSpPr>
          <p:nvPr>
            <p:ph type="sldNum" sz="quarter" idx="10"/>
          </p:nvPr>
        </p:nvSpPr>
        <p:spPr/>
        <p:txBody>
          <a:bodyPr/>
          <a:lstStyle/>
          <a:p>
            <a:fld id="{A9023E68-E8F9-404D-891E-E9678D207BDD}" type="slidenum">
              <a:rPr lang="en-US" smtClean="0"/>
              <a:pPr/>
              <a:t>21</a:t>
            </a:fld>
            <a:endParaRPr lang="en-US" dirty="0"/>
          </a:p>
        </p:txBody>
      </p:sp>
    </p:spTree>
    <p:extLst>
      <p:ext uri="{BB962C8B-B14F-4D97-AF65-F5344CB8AC3E}">
        <p14:creationId xmlns:p14="http://schemas.microsoft.com/office/powerpoint/2010/main" val="14578547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Reference:</a:t>
            </a:r>
            <a:r>
              <a:rPr lang="en-US" b="1" baseline="0" dirty="0">
                <a:latin typeface=" Arial"/>
              </a:rPr>
              <a:t> </a:t>
            </a:r>
            <a:r>
              <a:rPr lang="en-US" sz="1200" b="0" i="0" u="none" strike="noStrike" kern="1200" baseline="0" dirty="0">
                <a:solidFill>
                  <a:schemeClr val="tx1"/>
                </a:solidFill>
                <a:latin typeface=" Arial"/>
                <a:ea typeface="+mn-ea"/>
                <a:cs typeface="+mn-cs"/>
              </a:rPr>
              <a:t>Digital Training Management System (https://dtms.army.mil).</a:t>
            </a:r>
          </a:p>
          <a:p>
            <a:endParaRPr lang="en-US" dirty="0">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INSTRUCTOR ONLY: </a:t>
            </a:r>
            <a:r>
              <a:rPr lang="en-US" b="0" baseline="0" dirty="0">
                <a:latin typeface=" Arial"/>
              </a:rPr>
              <a:t>The </a:t>
            </a:r>
            <a:r>
              <a:rPr lang="en-US" sz="1200" b="0" kern="1200" baseline="0" dirty="0">
                <a:solidFill>
                  <a:schemeClr val="tx1"/>
                </a:solidFill>
                <a:effectLst/>
                <a:latin typeface=" Arial"/>
                <a:ea typeface="+mn-ea"/>
                <a:cs typeface="Arial" panose="020B0604020202020204" pitchFamily="34" charset="0"/>
              </a:rPr>
              <a:t>instructor/facilitator must demonstrate the functionality on a live network (depending on network availability). When network connectivity </a:t>
            </a:r>
            <a:r>
              <a:rPr lang="en-US" sz="1200" b="0" u="sng" kern="1200" baseline="0" dirty="0">
                <a:solidFill>
                  <a:schemeClr val="tx1"/>
                </a:solidFill>
                <a:effectLst/>
                <a:latin typeface=" Arial"/>
                <a:ea typeface="+mn-ea"/>
                <a:cs typeface="Arial" panose="020B0604020202020204" pitchFamily="34" charset="0"/>
              </a:rPr>
              <a:t>is not</a:t>
            </a:r>
            <a:r>
              <a:rPr lang="en-US" sz="1200" b="0" u="none" kern="1200" baseline="0" dirty="0">
                <a:solidFill>
                  <a:schemeClr val="tx1"/>
                </a:solidFill>
                <a:effectLst/>
                <a:latin typeface=" Arial"/>
                <a:ea typeface="+mn-ea"/>
                <a:cs typeface="Arial" panose="020B0604020202020204" pitchFamily="34" charset="0"/>
              </a:rPr>
              <a:t> </a:t>
            </a:r>
            <a:r>
              <a:rPr lang="en-US" sz="1200" b="0" kern="1200" baseline="0" dirty="0">
                <a:solidFill>
                  <a:schemeClr val="tx1"/>
                </a:solidFill>
                <a:effectLst/>
                <a:latin typeface=" Arial"/>
                <a:ea typeface="+mn-ea"/>
                <a:cs typeface="Arial" panose="020B0604020202020204" pitchFamily="34" charset="0"/>
              </a:rPr>
              <a:t>available, the instructor/facilitator must initiate contingency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 Arial"/>
            </a:endParaRPr>
          </a:p>
          <a:p>
            <a:r>
              <a:rPr lang="en-US" sz="1200" b="1" kern="1200" dirty="0">
                <a:solidFill>
                  <a:schemeClr val="tx1"/>
                </a:solidFill>
                <a:effectLst/>
                <a:latin typeface=" Arial"/>
                <a:ea typeface="+mn-ea"/>
                <a:cs typeface="Arial" panose="020B0604020202020204" pitchFamily="34" charset="0"/>
              </a:rPr>
              <a:t>INSTRUCTOR NOTES:</a:t>
            </a:r>
          </a:p>
          <a:p>
            <a:endParaRPr lang="en-US" dirty="0"/>
          </a:p>
          <a:p>
            <a:r>
              <a:rPr lang="en-US" b="1" dirty="0"/>
              <a:t>User Reports</a:t>
            </a:r>
          </a:p>
          <a:p>
            <a:endParaRPr lang="en-US" dirty="0"/>
          </a:p>
          <a:p>
            <a:r>
              <a:rPr lang="en-US" dirty="0"/>
              <a:t>The User Reports menu allows you the ability to search</a:t>
            </a:r>
            <a:r>
              <a:rPr lang="en-US" baseline="0" dirty="0"/>
              <a:t> for three different reports: </a:t>
            </a:r>
            <a:r>
              <a:rPr lang="en-US" b="1" baseline="0" dirty="0"/>
              <a:t>Functions Used</a:t>
            </a:r>
            <a:r>
              <a:rPr lang="en-US" baseline="0" dirty="0"/>
              <a:t>, </a:t>
            </a:r>
            <a:r>
              <a:rPr lang="en-US" b="1" baseline="0" dirty="0"/>
              <a:t>Functions Used By Time Period</a:t>
            </a:r>
            <a:r>
              <a:rPr lang="en-US" baseline="0" dirty="0"/>
              <a:t>, and </a:t>
            </a:r>
            <a:r>
              <a:rPr lang="en-US" b="1" baseline="0" dirty="0"/>
              <a:t>User Access Report</a:t>
            </a:r>
            <a:r>
              <a:rPr lang="en-US" baseline="0" dirty="0"/>
              <a:t>.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First, we will demonstrate the </a:t>
            </a:r>
            <a:r>
              <a:rPr lang="en-US" b="1" baseline="0" dirty="0"/>
              <a:t>Functions Used </a:t>
            </a:r>
            <a:r>
              <a:rPr lang="en-US" baseline="0" dirty="0"/>
              <a:t>report.</a:t>
            </a:r>
            <a:endParaRPr lang="en-US" dirty="0"/>
          </a:p>
          <a:p>
            <a:endParaRPr lang="en-US" dirty="0"/>
          </a:p>
          <a:p>
            <a:r>
              <a:rPr lang="en-US" b="1" dirty="0"/>
              <a:t>Step 1</a:t>
            </a:r>
          </a:p>
          <a:p>
            <a:pPr marL="0" indent="0">
              <a:buFont typeface="Arial" panose="020B0604020202020204" pitchFamily="34" charset="0"/>
              <a:buNone/>
            </a:pPr>
            <a:r>
              <a:rPr lang="en-US" sz="1200" b="0" kern="1200" dirty="0">
                <a:solidFill>
                  <a:schemeClr val="tx1"/>
                </a:solidFill>
                <a:effectLst/>
                <a:latin typeface="+mn-lt"/>
                <a:ea typeface="+mn-ea"/>
                <a:cs typeface="+mn-cs"/>
              </a:rPr>
              <a:t>To access the </a:t>
            </a:r>
            <a:r>
              <a:rPr lang="en-US" b="1" baseline="0" dirty="0"/>
              <a:t>Functions Used </a:t>
            </a:r>
            <a:r>
              <a:rPr lang="en-US" sz="1200" kern="1200" baseline="0" dirty="0">
                <a:solidFill>
                  <a:schemeClr val="tx1"/>
                </a:solidFill>
                <a:effectLst/>
                <a:latin typeface="+mn-lt"/>
                <a:ea typeface="+mn-ea"/>
                <a:cs typeface="+mn-cs"/>
              </a:rPr>
              <a:t>fly-out menu.</a:t>
            </a:r>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a:solidFill>
                  <a:schemeClr val="tx1"/>
                </a:solidFill>
                <a:effectLst/>
                <a:latin typeface="+mn-lt"/>
                <a:ea typeface="+mn-ea"/>
                <a:cs typeface="+mn-cs"/>
              </a:rPr>
              <a:t>Navigate to the </a:t>
            </a:r>
            <a:r>
              <a:rPr lang="en-US" sz="1200" b="1" kern="1200" baseline="0" dirty="0">
                <a:solidFill>
                  <a:schemeClr val="tx1"/>
                </a:solidFill>
                <a:effectLst/>
                <a:latin typeface="+mn-lt"/>
                <a:ea typeface="+mn-ea"/>
                <a:cs typeface="+mn-cs"/>
              </a:rPr>
              <a:t>Administration</a:t>
            </a:r>
            <a:r>
              <a:rPr lang="en-US" sz="1200" b="0" kern="1200" baseline="0" dirty="0">
                <a:solidFill>
                  <a:schemeClr val="tx1"/>
                </a:solidFill>
                <a:effectLst/>
                <a:latin typeface="+mn-lt"/>
                <a:ea typeface="+mn-ea"/>
                <a:cs typeface="+mn-cs"/>
              </a:rPr>
              <a:t> menu.</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Scroll down to the </a:t>
            </a:r>
            <a:r>
              <a:rPr lang="en-US" sz="1200" b="1" kern="1200" baseline="0" dirty="0">
                <a:solidFill>
                  <a:schemeClr val="tx1"/>
                </a:solidFill>
                <a:effectLst/>
                <a:latin typeface="+mn-lt"/>
                <a:ea typeface="+mn-ea"/>
                <a:cs typeface="+mn-cs"/>
              </a:rPr>
              <a:t>User Management</a:t>
            </a:r>
            <a:r>
              <a:rPr lang="en-US" sz="1200" b="0" kern="1200" baseline="0" dirty="0">
                <a:solidFill>
                  <a:schemeClr val="tx1"/>
                </a:solidFill>
                <a:effectLst/>
                <a:latin typeface="+mn-lt"/>
                <a:ea typeface="+mn-ea"/>
                <a:cs typeface="+mn-cs"/>
              </a:rPr>
              <a:t>.</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Hover cursor over the </a:t>
            </a:r>
            <a:r>
              <a:rPr lang="en-US" sz="1200" b="1" kern="1200" baseline="0" dirty="0">
                <a:solidFill>
                  <a:schemeClr val="tx1"/>
                </a:solidFill>
                <a:effectLst/>
                <a:latin typeface="+mn-lt"/>
                <a:ea typeface="+mn-ea"/>
                <a:cs typeface="+mn-cs"/>
              </a:rPr>
              <a:t>Used Reports</a:t>
            </a:r>
            <a:r>
              <a:rPr lang="en-US" b="1" baseline="0" dirty="0"/>
              <a:t> </a:t>
            </a:r>
            <a:r>
              <a:rPr lang="en-US" sz="1200" b="0" kern="1200" baseline="0" dirty="0">
                <a:solidFill>
                  <a:schemeClr val="tx1"/>
                </a:solidFill>
                <a:effectLst/>
                <a:latin typeface="+mn-lt"/>
                <a:ea typeface="+mn-ea"/>
                <a:cs typeface="+mn-cs"/>
              </a:rPr>
              <a:t>submenu.</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Click the</a:t>
            </a:r>
            <a:r>
              <a:rPr lang="en-US" sz="1200" b="1" kern="1200" baseline="0" dirty="0">
                <a:solidFill>
                  <a:schemeClr val="tx1"/>
                </a:solidFill>
                <a:effectLst/>
                <a:latin typeface="+mn-lt"/>
                <a:ea typeface="+mn-ea"/>
                <a:cs typeface="+mn-cs"/>
              </a:rPr>
              <a:t> </a:t>
            </a:r>
            <a:r>
              <a:rPr lang="en-US" b="1" baseline="0" dirty="0"/>
              <a:t>Functions Used </a:t>
            </a:r>
            <a:r>
              <a:rPr lang="en-US" sz="1200" b="0" kern="1200" baseline="0" dirty="0">
                <a:solidFill>
                  <a:schemeClr val="tx1"/>
                </a:solidFill>
                <a:effectLst/>
                <a:latin typeface="+mn-lt"/>
                <a:ea typeface="+mn-ea"/>
                <a:cs typeface="+mn-cs"/>
              </a:rPr>
              <a:t>fly-out menu.</a:t>
            </a: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1" kern="1200" baseline="0" dirty="0">
                <a:solidFill>
                  <a:schemeClr val="tx1"/>
                </a:solidFill>
                <a:effectLst/>
                <a:latin typeface="+mn-lt"/>
                <a:ea typeface="+mn-ea"/>
                <a:cs typeface="+mn-cs"/>
              </a:rPr>
              <a:t>NOTE</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The screen refreshes and the </a:t>
            </a:r>
            <a:r>
              <a:rPr lang="en-US" b="1" baseline="0" dirty="0"/>
              <a:t>Functions Used Report </a:t>
            </a:r>
            <a:r>
              <a:rPr lang="en-US" sz="1200" b="0" kern="1200" baseline="0" dirty="0">
                <a:solidFill>
                  <a:schemeClr val="tx1"/>
                </a:solidFill>
                <a:effectLst/>
                <a:latin typeface="+mn-lt"/>
                <a:ea typeface="+mn-ea"/>
                <a:cs typeface="+mn-cs"/>
              </a:rPr>
              <a:t>window opens. Notice the Unit defaults to the unit you are logged into.</a:t>
            </a: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1" kern="1200" baseline="0" dirty="0">
                <a:solidFill>
                  <a:schemeClr val="tx1"/>
                </a:solidFill>
                <a:effectLst/>
                <a:latin typeface="+mn-lt"/>
                <a:ea typeface="+mn-ea"/>
                <a:cs typeface="+mn-cs"/>
              </a:rPr>
              <a:t>Step 2</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Select the </a:t>
            </a:r>
            <a:r>
              <a:rPr lang="en-US" sz="1200" b="1" kern="1200" baseline="0" dirty="0">
                <a:solidFill>
                  <a:schemeClr val="tx1"/>
                </a:solidFill>
                <a:effectLst/>
                <a:latin typeface="+mn-lt"/>
                <a:ea typeface="+mn-ea"/>
                <a:cs typeface="+mn-cs"/>
              </a:rPr>
              <a:t>Unit</a:t>
            </a:r>
            <a:r>
              <a:rPr lang="en-US" sz="1200" b="0" kern="1200" baseline="0" dirty="0">
                <a:solidFill>
                  <a:schemeClr val="tx1"/>
                </a:solidFill>
                <a:effectLst/>
                <a:latin typeface="+mn-lt"/>
                <a:ea typeface="+mn-ea"/>
                <a:cs typeface="+mn-cs"/>
              </a:rPr>
              <a:t> from the Unit drop-down menu.</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Select a </a:t>
            </a:r>
            <a:r>
              <a:rPr lang="en-US" sz="1200" b="1" kern="1200" baseline="0" dirty="0">
                <a:solidFill>
                  <a:schemeClr val="tx1"/>
                </a:solidFill>
                <a:effectLst/>
                <a:latin typeface="+mn-lt"/>
                <a:ea typeface="+mn-ea"/>
                <a:cs typeface="+mn-cs"/>
              </a:rPr>
              <a:t>Page</a:t>
            </a:r>
            <a:r>
              <a:rPr lang="en-US" sz="1200" b="0" kern="1200" baseline="0" dirty="0">
                <a:solidFill>
                  <a:schemeClr val="tx1"/>
                </a:solidFill>
                <a:effectLst/>
                <a:latin typeface="+mn-lt"/>
                <a:ea typeface="+mn-ea"/>
                <a:cs typeface="+mn-cs"/>
              </a:rPr>
              <a:t> from the drop-down menu.</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Select a </a:t>
            </a:r>
            <a:r>
              <a:rPr lang="en-US" sz="1200" b="1" kern="1200" baseline="0" dirty="0">
                <a:solidFill>
                  <a:schemeClr val="tx1"/>
                </a:solidFill>
                <a:effectLst/>
                <a:latin typeface="+mn-lt"/>
                <a:ea typeface="+mn-ea"/>
                <a:cs typeface="+mn-cs"/>
              </a:rPr>
              <a:t>Page Actions </a:t>
            </a:r>
            <a:r>
              <a:rPr lang="en-US" sz="1200" b="0" kern="1200" baseline="0" dirty="0">
                <a:solidFill>
                  <a:schemeClr val="tx1"/>
                </a:solidFill>
                <a:effectLst/>
                <a:latin typeface="+mn-lt"/>
                <a:ea typeface="+mn-ea"/>
                <a:cs typeface="+mn-cs"/>
              </a:rPr>
              <a:t>from the drop-down menu.</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The screen refreshes, notice the </a:t>
            </a:r>
            <a:r>
              <a:rPr lang="en-US" sz="1200" b="1" kern="1200" baseline="0" dirty="0">
                <a:solidFill>
                  <a:schemeClr val="tx1"/>
                </a:solidFill>
                <a:effectLst/>
                <a:latin typeface="+mn-lt"/>
                <a:ea typeface="+mn-ea"/>
                <a:cs typeface="+mn-cs"/>
              </a:rPr>
              <a:t>Search</a:t>
            </a:r>
            <a:r>
              <a:rPr lang="en-US" sz="1200" b="0" kern="1200" baseline="0" dirty="0">
                <a:solidFill>
                  <a:schemeClr val="tx1"/>
                </a:solidFill>
                <a:effectLst/>
                <a:latin typeface="+mn-lt"/>
                <a:ea typeface="+mn-ea"/>
                <a:cs typeface="+mn-cs"/>
              </a:rPr>
              <a:t> button is now activated.</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Click the </a:t>
            </a:r>
            <a:r>
              <a:rPr lang="en-US" sz="1200" b="1" kern="1200" baseline="0" dirty="0">
                <a:solidFill>
                  <a:schemeClr val="tx1"/>
                </a:solidFill>
                <a:effectLst/>
                <a:latin typeface="+mn-lt"/>
                <a:ea typeface="+mn-ea"/>
                <a:cs typeface="+mn-cs"/>
              </a:rPr>
              <a:t>Search</a:t>
            </a:r>
            <a:r>
              <a:rPr lang="en-US" sz="1200" b="0" kern="1200" baseline="0" dirty="0">
                <a:solidFill>
                  <a:schemeClr val="tx1"/>
                </a:solidFill>
                <a:effectLst/>
                <a:latin typeface="+mn-lt"/>
                <a:ea typeface="+mn-ea"/>
                <a:cs typeface="+mn-cs"/>
              </a:rPr>
              <a:t> button to view the search results.</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The screen refreshes and the search results are displayed in an Excel table format.</a:t>
            </a: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2">
                    <a:lumMod val="75000"/>
                  </a:schemeClr>
                </a:solidFill>
                <a:latin typeface=" Arial"/>
              </a:rPr>
              <a:t>Step 3</a:t>
            </a:r>
          </a:p>
          <a:p>
            <a:r>
              <a:rPr lang="en-US" sz="1200" dirty="0">
                <a:solidFill>
                  <a:schemeClr val="tx2">
                    <a:lumMod val="75000"/>
                  </a:schemeClr>
                </a:solidFill>
                <a:latin typeface=" Arial"/>
              </a:rPr>
              <a:t>You have the option to view the number of items displayed by selecting from the </a:t>
            </a:r>
            <a:r>
              <a:rPr lang="en-US" sz="1200" b="1" dirty="0">
                <a:solidFill>
                  <a:schemeClr val="tx2">
                    <a:lumMod val="75000"/>
                  </a:schemeClr>
                </a:solidFill>
                <a:latin typeface=" Arial"/>
              </a:rPr>
              <a:t>Page Size </a:t>
            </a:r>
            <a:r>
              <a:rPr lang="en-US" sz="1200" dirty="0">
                <a:solidFill>
                  <a:schemeClr val="tx2">
                    <a:lumMod val="75000"/>
                  </a:schemeClr>
                </a:solidFill>
                <a:latin typeface=" Arial"/>
              </a:rPr>
              <a:t>drop-down menu. There is an option to generate an Excel spreadsheet by selecting the </a:t>
            </a:r>
            <a:r>
              <a:rPr lang="en-US" sz="1200" b="1" dirty="0">
                <a:solidFill>
                  <a:schemeClr val="tx2">
                    <a:lumMod val="75000"/>
                  </a:schemeClr>
                </a:solidFill>
                <a:latin typeface=" Arial"/>
              </a:rPr>
              <a:t>Excel </a:t>
            </a:r>
            <a:r>
              <a:rPr lang="en-US" sz="1200" dirty="0">
                <a:solidFill>
                  <a:schemeClr val="tx2">
                    <a:lumMod val="75000"/>
                  </a:schemeClr>
                </a:solidFill>
                <a:latin typeface=" Arial"/>
              </a:rPr>
              <a:t>icon</a:t>
            </a:r>
            <a:r>
              <a:rPr lang="en-US" sz="1200" dirty="0">
                <a:solidFill>
                  <a:schemeClr val="tx2">
                    <a:lumMod val="50000"/>
                  </a:schemeClr>
                </a:solidFill>
                <a:latin typeface=" Arial"/>
              </a:rPr>
              <a:t>.</a:t>
            </a: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Are there any questions? …Solicit learner response and gain feedback from learning session (Below)</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Solicit Learner Response and Gain Feedback: Ask the students an open-ended question about the topic. Encourage student dialogue and interaction with each other. The instructor will inject as required to assist learning and student engagement.</a:t>
            </a:r>
            <a:r>
              <a:rPr lang="en-US" dirty="0">
                <a:effectLst/>
              </a:rPr>
              <a:t> </a:t>
            </a:r>
          </a:p>
          <a:p>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a:solidFill>
                  <a:schemeClr val="tx1"/>
                </a:solidFill>
                <a:effectLst/>
                <a:latin typeface="+mn-lt"/>
                <a:ea typeface="+mn-ea"/>
                <a:cs typeface="+mn-cs"/>
              </a:rPr>
              <a:t>Next we will demonstrate the Functions Used by Time Period Report.</a:t>
            </a: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a:solidFill>
                  <a:schemeClr val="tx1"/>
                </a:solidFill>
                <a:effectLst/>
                <a:latin typeface="+mn-lt"/>
                <a:ea typeface="+mn-ea"/>
                <a:cs typeface="+mn-cs"/>
              </a:rPr>
              <a:t>Next slide</a:t>
            </a:r>
          </a:p>
        </p:txBody>
      </p:sp>
      <p:sp>
        <p:nvSpPr>
          <p:cNvPr id="4" name="Slide Number Placeholder 3"/>
          <p:cNvSpPr>
            <a:spLocks noGrp="1"/>
          </p:cNvSpPr>
          <p:nvPr>
            <p:ph type="sldNum" sz="quarter" idx="10"/>
          </p:nvPr>
        </p:nvSpPr>
        <p:spPr/>
        <p:txBody>
          <a:bodyPr/>
          <a:lstStyle/>
          <a:p>
            <a:fld id="{A9023E68-E8F9-404D-891E-E9678D207BDD}" type="slidenum">
              <a:rPr lang="en-US" smtClean="0"/>
              <a:pPr/>
              <a:t>22</a:t>
            </a:fld>
            <a:endParaRPr lang="en-US" dirty="0"/>
          </a:p>
        </p:txBody>
      </p:sp>
    </p:spTree>
    <p:extLst>
      <p:ext uri="{BB962C8B-B14F-4D97-AF65-F5344CB8AC3E}">
        <p14:creationId xmlns:p14="http://schemas.microsoft.com/office/powerpoint/2010/main" val="1657914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Reference:</a:t>
            </a:r>
            <a:r>
              <a:rPr lang="en-US" b="1" baseline="0" dirty="0">
                <a:latin typeface=" Arial"/>
              </a:rPr>
              <a:t> </a:t>
            </a:r>
            <a:r>
              <a:rPr lang="en-US" sz="1200" b="0" i="0" u="none" strike="noStrike" kern="1200" baseline="0" dirty="0">
                <a:solidFill>
                  <a:schemeClr val="tx1"/>
                </a:solidFill>
                <a:latin typeface=" Arial"/>
                <a:ea typeface="+mn-ea"/>
                <a:cs typeface="+mn-cs"/>
              </a:rPr>
              <a:t>Digital Training Management System (https://dtms.army.mil).</a:t>
            </a:r>
          </a:p>
          <a:p>
            <a:endParaRPr lang="en-US" dirty="0">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INSTRUCTOR ONLY: </a:t>
            </a:r>
            <a:r>
              <a:rPr lang="en-US" b="0" baseline="0" dirty="0">
                <a:latin typeface=" Arial"/>
              </a:rPr>
              <a:t>The </a:t>
            </a:r>
            <a:r>
              <a:rPr lang="en-US" sz="1200" b="0" kern="1200" baseline="0" dirty="0">
                <a:solidFill>
                  <a:schemeClr val="tx1"/>
                </a:solidFill>
                <a:effectLst/>
                <a:latin typeface=" Arial"/>
                <a:ea typeface="+mn-ea"/>
                <a:cs typeface="Arial" panose="020B0604020202020204" pitchFamily="34" charset="0"/>
              </a:rPr>
              <a:t>instructor/facilitator must demonstrate the functionality on a live network (depending on network availability). When network connectivity </a:t>
            </a:r>
            <a:r>
              <a:rPr lang="en-US" sz="1200" b="0" u="sng" kern="1200" baseline="0" dirty="0">
                <a:solidFill>
                  <a:schemeClr val="tx1"/>
                </a:solidFill>
                <a:effectLst/>
                <a:latin typeface=" Arial"/>
                <a:ea typeface="+mn-ea"/>
                <a:cs typeface="Arial" panose="020B0604020202020204" pitchFamily="34" charset="0"/>
              </a:rPr>
              <a:t>is not</a:t>
            </a:r>
            <a:r>
              <a:rPr lang="en-US" sz="1200" b="0" u="none" kern="1200" baseline="0" dirty="0">
                <a:solidFill>
                  <a:schemeClr val="tx1"/>
                </a:solidFill>
                <a:effectLst/>
                <a:latin typeface=" Arial"/>
                <a:ea typeface="+mn-ea"/>
                <a:cs typeface="Arial" panose="020B0604020202020204" pitchFamily="34" charset="0"/>
              </a:rPr>
              <a:t> </a:t>
            </a:r>
            <a:r>
              <a:rPr lang="en-US" sz="1200" b="0" kern="1200" baseline="0" dirty="0">
                <a:solidFill>
                  <a:schemeClr val="tx1"/>
                </a:solidFill>
                <a:effectLst/>
                <a:latin typeface=" Arial"/>
                <a:ea typeface="+mn-ea"/>
                <a:cs typeface="Arial" panose="020B0604020202020204" pitchFamily="34" charset="0"/>
              </a:rPr>
              <a:t>available, the instructor/facilitator must initiate contingency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 Arial"/>
            </a:endParaRPr>
          </a:p>
          <a:p>
            <a:r>
              <a:rPr lang="en-US" sz="1200" b="1" kern="1200" dirty="0">
                <a:solidFill>
                  <a:schemeClr val="tx1"/>
                </a:solidFill>
                <a:effectLst/>
                <a:latin typeface=" Arial"/>
                <a:ea typeface="+mn-ea"/>
                <a:cs typeface="Arial" panose="020B0604020202020204" pitchFamily="34" charset="0"/>
              </a:rPr>
              <a:t>INSTRUCTOR NOTES:</a:t>
            </a:r>
          </a:p>
          <a:p>
            <a:endParaRPr lang="en-US" dirty="0"/>
          </a:p>
          <a:p>
            <a:r>
              <a:rPr lang="en-US" sz="1200" b="1" kern="1200" baseline="0" dirty="0">
                <a:solidFill>
                  <a:schemeClr val="tx1"/>
                </a:solidFill>
                <a:effectLst/>
                <a:latin typeface="+mn-lt"/>
                <a:ea typeface="+mn-ea"/>
                <a:cs typeface="+mn-cs"/>
              </a:rPr>
              <a:t>Functions Used By Time Period</a:t>
            </a:r>
          </a:p>
          <a:p>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0" kern="1200" dirty="0">
                <a:solidFill>
                  <a:schemeClr val="tx1"/>
                </a:solidFill>
                <a:effectLst/>
                <a:latin typeface="+mn-lt"/>
                <a:ea typeface="+mn-ea"/>
                <a:cs typeface="+mn-cs"/>
              </a:rPr>
              <a:t>To access the </a:t>
            </a:r>
            <a:r>
              <a:rPr lang="en-US" b="1" baseline="0" dirty="0"/>
              <a:t>Functions Used By Time Period </a:t>
            </a:r>
            <a:r>
              <a:rPr lang="en-US" sz="1200" kern="1200" baseline="0" dirty="0">
                <a:solidFill>
                  <a:schemeClr val="tx1"/>
                </a:solidFill>
                <a:effectLst/>
                <a:latin typeface="+mn-lt"/>
                <a:ea typeface="+mn-ea"/>
                <a:cs typeface="+mn-cs"/>
              </a:rPr>
              <a:t>fly-out menu.</a:t>
            </a:r>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1" kern="1200" baseline="0" dirty="0">
                <a:solidFill>
                  <a:schemeClr val="tx1"/>
                </a:solidFill>
                <a:effectLst/>
                <a:latin typeface="+mn-lt"/>
                <a:ea typeface="+mn-ea"/>
                <a:cs typeface="+mn-cs"/>
              </a:rPr>
              <a:t>Step 1</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Navigate to the </a:t>
            </a:r>
            <a:r>
              <a:rPr lang="en-US" sz="1200" b="1" kern="1200" baseline="0" dirty="0">
                <a:solidFill>
                  <a:schemeClr val="tx1"/>
                </a:solidFill>
                <a:effectLst/>
                <a:latin typeface="+mn-lt"/>
                <a:ea typeface="+mn-ea"/>
                <a:cs typeface="+mn-cs"/>
              </a:rPr>
              <a:t>Administration</a:t>
            </a:r>
            <a:r>
              <a:rPr lang="en-US" sz="1200" b="0" kern="1200" baseline="0" dirty="0">
                <a:solidFill>
                  <a:schemeClr val="tx1"/>
                </a:solidFill>
                <a:effectLst/>
                <a:latin typeface="+mn-lt"/>
                <a:ea typeface="+mn-ea"/>
                <a:cs typeface="+mn-cs"/>
              </a:rPr>
              <a:t> menu.</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Scroll down to the </a:t>
            </a:r>
            <a:r>
              <a:rPr lang="en-US" sz="1200" b="1" kern="1200" baseline="0" dirty="0">
                <a:solidFill>
                  <a:schemeClr val="tx1"/>
                </a:solidFill>
                <a:effectLst/>
                <a:latin typeface="+mn-lt"/>
                <a:ea typeface="+mn-ea"/>
                <a:cs typeface="+mn-cs"/>
              </a:rPr>
              <a:t>User Management</a:t>
            </a:r>
            <a:r>
              <a:rPr lang="en-US" b="1" baseline="0" dirty="0"/>
              <a:t> </a:t>
            </a:r>
            <a:r>
              <a:rPr lang="en-US" sz="1200" b="0" kern="1200" baseline="0" dirty="0">
                <a:solidFill>
                  <a:schemeClr val="tx1"/>
                </a:solidFill>
                <a:effectLst/>
                <a:latin typeface="+mn-lt"/>
                <a:ea typeface="+mn-ea"/>
                <a:cs typeface="+mn-cs"/>
              </a:rPr>
              <a:t>submenu.</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Hover cursor over the </a:t>
            </a:r>
            <a:r>
              <a:rPr lang="en-US" sz="1200" b="1" kern="1200" baseline="0" dirty="0">
                <a:solidFill>
                  <a:schemeClr val="tx1"/>
                </a:solidFill>
                <a:effectLst/>
                <a:latin typeface="+mn-lt"/>
                <a:ea typeface="+mn-ea"/>
                <a:cs typeface="+mn-cs"/>
              </a:rPr>
              <a:t>User Reports</a:t>
            </a:r>
            <a:r>
              <a:rPr lang="en-US" sz="1200" b="0" kern="1200" baseline="0" dirty="0">
                <a:solidFill>
                  <a:schemeClr val="tx1"/>
                </a:solidFill>
                <a:effectLst/>
                <a:latin typeface="+mn-lt"/>
                <a:ea typeface="+mn-ea"/>
                <a:cs typeface="+mn-cs"/>
              </a:rPr>
              <a:t> fly-out menu.</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Click the </a:t>
            </a:r>
            <a:r>
              <a:rPr lang="en-US" b="1" baseline="0" dirty="0"/>
              <a:t>Functions Used By Time Period </a:t>
            </a:r>
            <a:r>
              <a:rPr lang="en-US" sz="1200" b="0" kern="1200" baseline="0" dirty="0">
                <a:solidFill>
                  <a:schemeClr val="tx1"/>
                </a:solidFill>
                <a:effectLst/>
                <a:latin typeface="+mn-lt"/>
                <a:ea typeface="+mn-ea"/>
                <a:cs typeface="+mn-cs"/>
              </a:rPr>
              <a:t>fly-out menu.</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The screen refreshes and the </a:t>
            </a:r>
            <a:r>
              <a:rPr lang="en-US" sz="1200" b="1" kern="1200" baseline="0" dirty="0">
                <a:solidFill>
                  <a:schemeClr val="tx1"/>
                </a:solidFill>
                <a:effectLst/>
                <a:latin typeface="+mn-lt"/>
                <a:ea typeface="+mn-ea"/>
                <a:cs typeface="+mn-cs"/>
              </a:rPr>
              <a:t>Time Period </a:t>
            </a:r>
            <a:r>
              <a:rPr lang="en-US" b="1" baseline="0" dirty="0"/>
              <a:t>Function Used Report </a:t>
            </a:r>
            <a:r>
              <a:rPr lang="en-US" sz="1200" b="0" kern="1200" baseline="0" dirty="0">
                <a:solidFill>
                  <a:schemeClr val="tx1"/>
                </a:solidFill>
                <a:effectLst/>
                <a:latin typeface="+mn-lt"/>
                <a:ea typeface="+mn-ea"/>
                <a:cs typeface="+mn-cs"/>
              </a:rPr>
              <a:t>window opens.</a:t>
            </a:r>
          </a:p>
          <a:p>
            <a:r>
              <a:rPr lang="en-US" sz="1200" b="0" kern="1200" baseline="0" dirty="0">
                <a:solidFill>
                  <a:schemeClr val="tx1"/>
                </a:solidFill>
                <a:effectLst/>
                <a:latin typeface="+mn-lt"/>
                <a:ea typeface="+mn-ea"/>
                <a:cs typeface="+mn-cs"/>
              </a:rPr>
              <a:t>Notice the Unit defaults to the unit you are logged into.</a:t>
            </a:r>
          </a:p>
          <a:p>
            <a:endParaRPr lang="en-US" sz="1200" b="0" kern="1200" baseline="0" dirty="0">
              <a:solidFill>
                <a:schemeClr val="tx1"/>
              </a:solidFill>
              <a:effectLst/>
              <a:latin typeface="+mn-lt"/>
              <a:ea typeface="+mn-ea"/>
              <a:cs typeface="+mn-cs"/>
            </a:endParaRPr>
          </a:p>
          <a:p>
            <a:r>
              <a:rPr lang="en-US" b="1" dirty="0"/>
              <a:t>Step</a:t>
            </a:r>
            <a:r>
              <a:rPr lang="en-US" b="1" baseline="0" dirty="0"/>
              <a:t> 2</a:t>
            </a:r>
          </a:p>
          <a:p>
            <a:r>
              <a:rPr lang="en-US" baseline="0" dirty="0"/>
              <a:t>S</a:t>
            </a:r>
            <a:r>
              <a:rPr lang="en-US" dirty="0"/>
              <a:t>elect an option from the </a:t>
            </a:r>
            <a:r>
              <a:rPr lang="en-US" b="1" dirty="0"/>
              <a:t>Page</a:t>
            </a:r>
            <a:r>
              <a:rPr lang="en-US" dirty="0"/>
              <a:t> drop-down menu:</a:t>
            </a:r>
            <a:r>
              <a:rPr lang="en-US" baseline="0" dirty="0"/>
              <a:t> </a:t>
            </a:r>
            <a:r>
              <a:rPr lang="en-US" b="1" dirty="0"/>
              <a:t>APFT</a:t>
            </a:r>
            <a:r>
              <a:rPr lang="en-US" dirty="0"/>
              <a:t>, </a:t>
            </a:r>
            <a:r>
              <a:rPr lang="en-US" b="1" dirty="0"/>
              <a:t>Height/Weight</a:t>
            </a:r>
            <a:r>
              <a:rPr lang="en-US" baseline="0" dirty="0"/>
              <a:t>, and </a:t>
            </a:r>
            <a:r>
              <a:rPr lang="en-US" b="1" baseline="0" dirty="0"/>
              <a:t>Weapons</a:t>
            </a:r>
            <a:r>
              <a:rPr lang="en-US" baseline="0" dirty="0"/>
              <a:t>.</a:t>
            </a:r>
          </a:p>
          <a:p>
            <a:r>
              <a:rPr lang="en-US" dirty="0"/>
              <a:t>Notice when the </a:t>
            </a:r>
            <a:r>
              <a:rPr lang="en-US" b="1" dirty="0"/>
              <a:t>Page</a:t>
            </a:r>
            <a:r>
              <a:rPr lang="en-US" dirty="0"/>
              <a:t> is selected, it activates the </a:t>
            </a:r>
            <a:r>
              <a:rPr lang="en-US" b="1" dirty="0"/>
              <a:t>Fiscal Year </a:t>
            </a:r>
            <a:r>
              <a:rPr lang="en-US" dirty="0"/>
              <a:t>drop-down menu and Date calendar menu.</a:t>
            </a:r>
          </a:p>
          <a:p>
            <a:r>
              <a:rPr lang="en-US" dirty="0"/>
              <a:t>Select the </a:t>
            </a:r>
            <a:r>
              <a:rPr lang="en-US" b="1" dirty="0"/>
              <a:t>Fiscal Year </a:t>
            </a:r>
            <a:r>
              <a:rPr lang="en-US" dirty="0"/>
              <a:t>drop-down menu, this is a mandatory field.</a:t>
            </a:r>
          </a:p>
          <a:p>
            <a:r>
              <a:rPr lang="en-US" dirty="0"/>
              <a:t>Notice when the Fiscal Year is selected, it activates the Quarter and</a:t>
            </a:r>
            <a:r>
              <a:rPr lang="en-US" baseline="0" dirty="0"/>
              <a:t> </a:t>
            </a:r>
            <a:r>
              <a:rPr lang="en-US" dirty="0"/>
              <a:t>Month drop-down menus. These</a:t>
            </a:r>
            <a:r>
              <a:rPr lang="en-US" baseline="0" dirty="0"/>
              <a:t> fields become</a:t>
            </a:r>
            <a:r>
              <a:rPr lang="en-US" dirty="0"/>
              <a:t> activated</a:t>
            </a:r>
            <a:r>
              <a:rPr lang="en-US" baseline="0" dirty="0"/>
              <a:t>.</a:t>
            </a:r>
          </a:p>
          <a:p>
            <a:r>
              <a:rPr lang="en-US" baseline="0" dirty="0"/>
              <a:t>Select either the </a:t>
            </a:r>
            <a:r>
              <a:rPr lang="en-US" b="1" baseline="0" dirty="0"/>
              <a:t>Quarter</a:t>
            </a:r>
            <a:r>
              <a:rPr lang="en-US" baseline="0" dirty="0"/>
              <a:t> or </a:t>
            </a:r>
            <a:r>
              <a:rPr lang="en-US" b="1" baseline="0" dirty="0"/>
              <a:t>Month</a:t>
            </a:r>
            <a:r>
              <a:rPr lang="en-US" baseline="0" dirty="0"/>
              <a:t> from the drop-down menu. When you select either </a:t>
            </a:r>
            <a:r>
              <a:rPr lang="en-US" b="1" baseline="0" dirty="0"/>
              <a:t>Quarter</a:t>
            </a:r>
            <a:r>
              <a:rPr lang="en-US" baseline="0" dirty="0"/>
              <a:t> or </a:t>
            </a:r>
            <a:r>
              <a:rPr lang="en-US" b="1" baseline="0" dirty="0"/>
              <a:t>Month</a:t>
            </a:r>
            <a:r>
              <a:rPr lang="en-US" baseline="0" dirty="0"/>
              <a:t> it deactivates the other field. </a:t>
            </a:r>
            <a:r>
              <a:rPr lang="en-US" dirty="0"/>
              <a:t> </a:t>
            </a:r>
          </a:p>
          <a:p>
            <a:endParaRPr lang="en-US" dirty="0"/>
          </a:p>
          <a:p>
            <a:r>
              <a:rPr lang="en-US" b="1" dirty="0"/>
              <a:t>NOTE</a:t>
            </a:r>
          </a:p>
          <a:p>
            <a:r>
              <a:rPr lang="en-US" dirty="0"/>
              <a:t>To search by fiscal year, you must select a quarter or month. Select a fiscal year to search by quarter. Select a fiscal year to search by Month. When selected, it activates the Day of week drop-down menu.</a:t>
            </a:r>
          </a:p>
          <a:p>
            <a:endParaRPr lang="en-US" dirty="0"/>
          </a:p>
          <a:p>
            <a:r>
              <a:rPr lang="en-US" dirty="0"/>
              <a:t>Select the </a:t>
            </a:r>
            <a:r>
              <a:rPr lang="en-US" b="1" dirty="0"/>
              <a:t>Calendar</a:t>
            </a:r>
            <a:r>
              <a:rPr lang="en-US" dirty="0"/>
              <a:t> icon to select a Date.</a:t>
            </a:r>
            <a:r>
              <a:rPr lang="en-US" baseline="0" dirty="0"/>
              <a:t> W</a:t>
            </a:r>
            <a:r>
              <a:rPr lang="en-US" dirty="0"/>
              <a:t>hen the Day of Week is selected, it deactivates the Quarter and Month drop-downs.</a:t>
            </a:r>
          </a:p>
          <a:p>
            <a:r>
              <a:rPr lang="en-US" dirty="0"/>
              <a:t>To</a:t>
            </a:r>
            <a:r>
              <a:rPr lang="en-US" baseline="0" dirty="0"/>
              <a:t> search by day of the week: s</a:t>
            </a:r>
            <a:r>
              <a:rPr lang="en-US" dirty="0"/>
              <a:t>elect the </a:t>
            </a:r>
            <a:r>
              <a:rPr lang="en-US" b="1" dirty="0"/>
              <a:t>Day of Week </a:t>
            </a:r>
            <a:r>
              <a:rPr lang="en-US" dirty="0"/>
              <a:t>from the drop-down menu,</a:t>
            </a:r>
            <a:r>
              <a:rPr lang="en-US" baseline="0" dirty="0"/>
              <a:t> this is not a mandatory field.</a:t>
            </a:r>
            <a:endParaRPr lang="en-US" dirty="0"/>
          </a:p>
          <a:p>
            <a:r>
              <a:rPr lang="en-US" dirty="0"/>
              <a:t>To search by time:</a:t>
            </a:r>
            <a:r>
              <a:rPr lang="en-US" baseline="0" dirty="0"/>
              <a:t> s</a:t>
            </a:r>
            <a:r>
              <a:rPr lang="en-US" dirty="0"/>
              <a:t>elect the </a:t>
            </a:r>
            <a:r>
              <a:rPr lang="en-US" b="1" dirty="0"/>
              <a:t>Time of Day</a:t>
            </a:r>
            <a:r>
              <a:rPr lang="en-US" b="1" baseline="0" dirty="0"/>
              <a:t> </a:t>
            </a:r>
            <a:r>
              <a:rPr lang="en-US" b="0" baseline="0" dirty="0"/>
              <a:t>from the </a:t>
            </a:r>
            <a:r>
              <a:rPr lang="en-US" dirty="0"/>
              <a:t>drop-down menu.</a:t>
            </a:r>
          </a:p>
          <a:p>
            <a:r>
              <a:rPr lang="en-US" b="1" dirty="0"/>
              <a:t>NOTE: </a:t>
            </a:r>
            <a:r>
              <a:rPr lang="en-US" dirty="0"/>
              <a:t>Time is in Eastern Standard Time (EST), </a:t>
            </a:r>
            <a:r>
              <a:rPr lang="en-US" baseline="0" dirty="0"/>
              <a:t>this is not a mandatory field</a:t>
            </a:r>
            <a:r>
              <a:rPr lang="en-US" dirty="0"/>
              <a:t>.</a:t>
            </a:r>
          </a:p>
          <a:p>
            <a:r>
              <a:rPr lang="en-US" dirty="0"/>
              <a:t>Once you are satisfied with your selections, click the </a:t>
            </a:r>
            <a:r>
              <a:rPr lang="en-US" b="1" dirty="0"/>
              <a:t>Search</a:t>
            </a:r>
            <a:r>
              <a:rPr lang="en-US" dirty="0"/>
              <a:t> button to reveal your search results.</a:t>
            </a:r>
          </a:p>
          <a:p>
            <a:r>
              <a:rPr lang="en-US" dirty="0"/>
              <a:t>The screen refreshes and displays the results in the grid.</a:t>
            </a:r>
          </a:p>
          <a:p>
            <a:endParaRPr lang="en-US" dirty="0"/>
          </a:p>
          <a:p>
            <a:r>
              <a:rPr lang="en-US" b="1" dirty="0"/>
              <a:t>Step 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lumMod val="75000"/>
                  </a:schemeClr>
                </a:solidFill>
                <a:latin typeface=" Arial"/>
              </a:rPr>
              <a:t>You have the option to view the number of items displayed by selecting from the </a:t>
            </a:r>
            <a:r>
              <a:rPr lang="en-US" sz="1200" b="1" dirty="0">
                <a:solidFill>
                  <a:schemeClr val="tx2">
                    <a:lumMod val="75000"/>
                  </a:schemeClr>
                </a:solidFill>
                <a:latin typeface=" Arial"/>
              </a:rPr>
              <a:t>Page Size </a:t>
            </a:r>
            <a:r>
              <a:rPr lang="en-US" sz="1200" dirty="0">
                <a:solidFill>
                  <a:schemeClr val="tx2">
                    <a:lumMod val="75000"/>
                  </a:schemeClr>
                </a:solidFill>
                <a:latin typeface=" Arial"/>
              </a:rPr>
              <a:t>drop-down menu, and you have the option to generate an Excel spreadsheet by selecting the </a:t>
            </a:r>
            <a:r>
              <a:rPr lang="en-US" sz="1200" b="1" dirty="0">
                <a:solidFill>
                  <a:schemeClr val="tx2">
                    <a:lumMod val="75000"/>
                  </a:schemeClr>
                </a:solidFill>
                <a:latin typeface=" Arial"/>
              </a:rPr>
              <a:t>Excel</a:t>
            </a:r>
            <a:r>
              <a:rPr lang="en-US" sz="1200" dirty="0">
                <a:solidFill>
                  <a:schemeClr val="tx2">
                    <a:lumMod val="75000"/>
                  </a:schemeClr>
                </a:solidFill>
                <a:latin typeface=" Arial"/>
              </a:rPr>
              <a:t> icon.</a:t>
            </a:r>
            <a:endParaRPr lang="en-US" sz="1200" dirty="0"/>
          </a:p>
          <a:p>
            <a:endParaRPr lang="en-US" dirty="0"/>
          </a:p>
          <a:p>
            <a:r>
              <a:rPr lang="en-US" dirty="0"/>
              <a:t>Are there any questions?</a:t>
            </a:r>
          </a:p>
          <a:p>
            <a:endParaRPr lang="en-US" dirty="0"/>
          </a:p>
          <a:p>
            <a:r>
              <a:rPr lang="en-US" dirty="0"/>
              <a:t>Next</a:t>
            </a:r>
            <a:r>
              <a:rPr lang="en-US" baseline="0" dirty="0"/>
              <a:t> slide</a:t>
            </a:r>
            <a:endParaRPr lang="en-US" dirty="0"/>
          </a:p>
        </p:txBody>
      </p:sp>
      <p:sp>
        <p:nvSpPr>
          <p:cNvPr id="4" name="Slide Number Placeholder 3"/>
          <p:cNvSpPr>
            <a:spLocks noGrp="1"/>
          </p:cNvSpPr>
          <p:nvPr>
            <p:ph type="sldNum" sz="quarter" idx="10"/>
          </p:nvPr>
        </p:nvSpPr>
        <p:spPr/>
        <p:txBody>
          <a:bodyPr/>
          <a:lstStyle/>
          <a:p>
            <a:fld id="{A9023E68-E8F9-404D-891E-E9678D207BDD}" type="slidenum">
              <a:rPr lang="en-US" smtClean="0"/>
              <a:pPr/>
              <a:t>23</a:t>
            </a:fld>
            <a:endParaRPr lang="en-US" dirty="0"/>
          </a:p>
        </p:txBody>
      </p:sp>
    </p:spTree>
    <p:extLst>
      <p:ext uri="{BB962C8B-B14F-4D97-AF65-F5344CB8AC3E}">
        <p14:creationId xmlns:p14="http://schemas.microsoft.com/office/powerpoint/2010/main" val="3767354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Reference:</a:t>
            </a:r>
            <a:r>
              <a:rPr lang="en-US" b="1" baseline="0" dirty="0">
                <a:latin typeface=" Arial"/>
              </a:rPr>
              <a:t> </a:t>
            </a:r>
            <a:r>
              <a:rPr lang="en-US" sz="1200" b="0" i="0" u="none" strike="noStrike" kern="1200" baseline="0" dirty="0">
                <a:solidFill>
                  <a:schemeClr val="tx1"/>
                </a:solidFill>
                <a:latin typeface=" Arial"/>
                <a:ea typeface="+mn-ea"/>
                <a:cs typeface="+mn-cs"/>
              </a:rPr>
              <a:t>Digital Training Management System (https://dtms.army.mil).</a:t>
            </a:r>
          </a:p>
          <a:p>
            <a:endParaRPr lang="en-US" dirty="0">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INSTRUCTOR ONLY: </a:t>
            </a:r>
            <a:r>
              <a:rPr lang="en-US" b="0" baseline="0" dirty="0">
                <a:latin typeface=" Arial"/>
              </a:rPr>
              <a:t>The </a:t>
            </a:r>
            <a:r>
              <a:rPr lang="en-US" sz="1200" b="0" kern="1200" baseline="0" dirty="0">
                <a:solidFill>
                  <a:schemeClr val="tx1"/>
                </a:solidFill>
                <a:effectLst/>
                <a:latin typeface=" Arial"/>
                <a:ea typeface="+mn-ea"/>
                <a:cs typeface="Arial" panose="020B0604020202020204" pitchFamily="34" charset="0"/>
              </a:rPr>
              <a:t>instructor/facilitator must demonstrate the functionality on a live network (depending on network availability). When network connectivity </a:t>
            </a:r>
            <a:r>
              <a:rPr lang="en-US" sz="1200" b="0" u="sng" kern="1200" baseline="0" dirty="0">
                <a:solidFill>
                  <a:schemeClr val="tx1"/>
                </a:solidFill>
                <a:effectLst/>
                <a:latin typeface=" Arial"/>
                <a:ea typeface="+mn-ea"/>
                <a:cs typeface="Arial" panose="020B0604020202020204" pitchFamily="34" charset="0"/>
              </a:rPr>
              <a:t>is not</a:t>
            </a:r>
            <a:r>
              <a:rPr lang="en-US" sz="1200" b="0" u="none" kern="1200" baseline="0" dirty="0">
                <a:solidFill>
                  <a:schemeClr val="tx1"/>
                </a:solidFill>
                <a:effectLst/>
                <a:latin typeface=" Arial"/>
                <a:ea typeface="+mn-ea"/>
                <a:cs typeface="Arial" panose="020B0604020202020204" pitchFamily="34" charset="0"/>
              </a:rPr>
              <a:t> </a:t>
            </a:r>
            <a:r>
              <a:rPr lang="en-US" sz="1200" b="0" kern="1200" baseline="0" dirty="0">
                <a:solidFill>
                  <a:schemeClr val="tx1"/>
                </a:solidFill>
                <a:effectLst/>
                <a:latin typeface=" Arial"/>
                <a:ea typeface="+mn-ea"/>
                <a:cs typeface="Arial" panose="020B0604020202020204" pitchFamily="34" charset="0"/>
              </a:rPr>
              <a:t>available, the instructor/facilitator must initiate contingency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 Arial"/>
            </a:endParaRPr>
          </a:p>
          <a:p>
            <a:r>
              <a:rPr lang="en-US" sz="1200" b="1" kern="1200" dirty="0">
                <a:solidFill>
                  <a:schemeClr val="tx1"/>
                </a:solidFill>
                <a:effectLst/>
                <a:latin typeface=" Arial"/>
                <a:ea typeface="+mn-ea"/>
                <a:cs typeface="Arial" panose="020B0604020202020204" pitchFamily="34" charset="0"/>
              </a:rPr>
              <a:t>INSTRUCTOR NOTES:</a:t>
            </a:r>
          </a:p>
          <a:p>
            <a:endParaRPr lang="en-US" dirty="0"/>
          </a:p>
          <a:p>
            <a:r>
              <a:rPr lang="en-US" b="1" dirty="0"/>
              <a:t>User Access Report</a:t>
            </a:r>
          </a:p>
          <a:p>
            <a:endParaRPr lang="en-US" dirty="0"/>
          </a:p>
          <a:p>
            <a:pPr marL="0" indent="0">
              <a:buFont typeface="Arial" panose="020B0604020202020204" pitchFamily="34" charset="0"/>
              <a:buNone/>
            </a:pPr>
            <a:r>
              <a:rPr lang="en-US" sz="1200" b="0" kern="1200" dirty="0">
                <a:solidFill>
                  <a:schemeClr val="tx1"/>
                </a:solidFill>
                <a:effectLst/>
                <a:latin typeface="+mn-lt"/>
                <a:ea typeface="+mn-ea"/>
                <a:cs typeface="+mn-cs"/>
              </a:rPr>
              <a:t>To access the </a:t>
            </a:r>
            <a:r>
              <a:rPr lang="en-US" sz="1200" b="1" kern="1200" dirty="0">
                <a:solidFill>
                  <a:schemeClr val="tx1"/>
                </a:solidFill>
                <a:effectLst/>
                <a:latin typeface="+mn-lt"/>
                <a:ea typeface="+mn-ea"/>
                <a:cs typeface="+mn-cs"/>
              </a:rPr>
              <a:t>User Access Report </a:t>
            </a:r>
            <a:r>
              <a:rPr lang="en-US" sz="1200" b="0" kern="1200" dirty="0">
                <a:solidFill>
                  <a:schemeClr val="tx1"/>
                </a:solidFill>
                <a:effectLst/>
                <a:latin typeface="+mn-lt"/>
                <a:ea typeface="+mn-ea"/>
                <a:cs typeface="+mn-cs"/>
              </a:rPr>
              <a:t>fly-out menu.</a:t>
            </a: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1" kern="1200" baseline="0" dirty="0">
                <a:solidFill>
                  <a:schemeClr val="tx1"/>
                </a:solidFill>
                <a:effectLst/>
                <a:latin typeface="+mn-lt"/>
                <a:ea typeface="+mn-ea"/>
                <a:cs typeface="+mn-cs"/>
              </a:rPr>
              <a:t>Step 1</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Navigate to the </a:t>
            </a:r>
            <a:r>
              <a:rPr lang="en-US" sz="1200" b="1" kern="1200" baseline="0" dirty="0">
                <a:solidFill>
                  <a:schemeClr val="tx1"/>
                </a:solidFill>
                <a:effectLst/>
                <a:latin typeface="+mn-lt"/>
                <a:ea typeface="+mn-ea"/>
                <a:cs typeface="+mn-cs"/>
              </a:rPr>
              <a:t>Administration</a:t>
            </a:r>
            <a:r>
              <a:rPr lang="en-US" sz="1200" b="0" kern="1200" baseline="0" dirty="0">
                <a:solidFill>
                  <a:schemeClr val="tx1"/>
                </a:solidFill>
                <a:effectLst/>
                <a:latin typeface="+mn-lt"/>
                <a:ea typeface="+mn-ea"/>
                <a:cs typeface="+mn-cs"/>
              </a:rPr>
              <a:t> menu.</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Scroll down to the </a:t>
            </a:r>
            <a:r>
              <a:rPr lang="en-US" sz="1200" b="1" kern="1200" baseline="0" dirty="0">
                <a:solidFill>
                  <a:schemeClr val="tx1"/>
                </a:solidFill>
                <a:effectLst/>
                <a:latin typeface="+mn-lt"/>
                <a:ea typeface="+mn-ea"/>
                <a:cs typeface="+mn-cs"/>
              </a:rPr>
              <a:t>User Management</a:t>
            </a:r>
            <a:r>
              <a:rPr lang="en-US" b="1" baseline="0" dirty="0"/>
              <a:t> </a:t>
            </a:r>
            <a:r>
              <a:rPr lang="en-US" sz="1200" b="0" kern="1200" baseline="0" dirty="0">
                <a:solidFill>
                  <a:schemeClr val="tx1"/>
                </a:solidFill>
                <a:effectLst/>
                <a:latin typeface="+mn-lt"/>
                <a:ea typeface="+mn-ea"/>
                <a:cs typeface="+mn-cs"/>
              </a:rPr>
              <a:t>submenu.</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Scroll over to the </a:t>
            </a:r>
            <a:r>
              <a:rPr lang="en-US" sz="1200" b="1" kern="1200" baseline="0" dirty="0">
                <a:solidFill>
                  <a:schemeClr val="tx1"/>
                </a:solidFill>
                <a:effectLst/>
                <a:latin typeface="+mn-lt"/>
                <a:ea typeface="+mn-ea"/>
                <a:cs typeface="+mn-cs"/>
              </a:rPr>
              <a:t>User Reports </a:t>
            </a:r>
            <a:r>
              <a:rPr lang="en-US" sz="1200" b="0" kern="1200" baseline="0" dirty="0">
                <a:solidFill>
                  <a:schemeClr val="tx1"/>
                </a:solidFill>
                <a:effectLst/>
                <a:latin typeface="+mn-lt"/>
                <a:ea typeface="+mn-ea"/>
                <a:cs typeface="+mn-cs"/>
              </a:rPr>
              <a:t>fly-out menu.</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Click the </a:t>
            </a:r>
            <a:r>
              <a:rPr lang="en-US" sz="1200" b="1" kern="1200" baseline="0" dirty="0">
                <a:solidFill>
                  <a:schemeClr val="tx1"/>
                </a:solidFill>
                <a:effectLst/>
                <a:latin typeface="+mn-lt"/>
                <a:ea typeface="+mn-ea"/>
                <a:cs typeface="+mn-cs"/>
              </a:rPr>
              <a:t>User Access Report</a:t>
            </a:r>
            <a:r>
              <a:rPr lang="en-US" sz="1200" b="0" kern="1200" baseline="0" dirty="0">
                <a:solidFill>
                  <a:schemeClr val="tx1"/>
                </a:solidFill>
                <a:effectLst/>
                <a:latin typeface="+mn-lt"/>
                <a:ea typeface="+mn-ea"/>
                <a:cs typeface="+mn-cs"/>
              </a:rPr>
              <a:t> fly-out menu.</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The screen refreshes and the </a:t>
            </a:r>
            <a:r>
              <a:rPr lang="en-US" sz="1200" b="1" kern="1200" baseline="0" dirty="0">
                <a:solidFill>
                  <a:schemeClr val="tx1"/>
                </a:solidFill>
                <a:effectLst/>
                <a:latin typeface="+mn-lt"/>
                <a:ea typeface="+mn-ea"/>
                <a:cs typeface="+mn-cs"/>
              </a:rPr>
              <a:t>User Access Report </a:t>
            </a:r>
            <a:r>
              <a:rPr lang="en-US" sz="1200" b="0" kern="1200" baseline="0" dirty="0">
                <a:solidFill>
                  <a:schemeClr val="tx1"/>
                </a:solidFill>
                <a:effectLst/>
                <a:latin typeface="+mn-lt"/>
                <a:ea typeface="+mn-ea"/>
                <a:cs typeface="+mn-cs"/>
              </a:rPr>
              <a:t>window opens.</a:t>
            </a:r>
          </a:p>
          <a:p>
            <a:endParaRPr lang="en-US" dirty="0"/>
          </a:p>
          <a:p>
            <a:r>
              <a:rPr lang="en-US" b="1" dirty="0"/>
              <a:t>NOTE</a:t>
            </a:r>
          </a:p>
          <a:p>
            <a:r>
              <a:rPr lang="en-US" dirty="0"/>
              <a:t>You have the ability to select a </a:t>
            </a:r>
            <a:r>
              <a:rPr lang="en-US" b="1" dirty="0"/>
              <a:t>Unit</a:t>
            </a:r>
            <a:r>
              <a:rPr lang="en-US" dirty="0"/>
              <a:t>, a </a:t>
            </a:r>
            <a:r>
              <a:rPr lang="en-US" b="1" dirty="0"/>
              <a:t>Group Role</a:t>
            </a:r>
            <a:r>
              <a:rPr lang="en-US" dirty="0"/>
              <a:t>, or the </a:t>
            </a:r>
            <a:r>
              <a:rPr lang="en-US" b="1" dirty="0"/>
              <a:t>Individual Role </a:t>
            </a:r>
            <a:r>
              <a:rPr lang="en-US" dirty="0"/>
              <a:t>from the drop-down menus.</a:t>
            </a:r>
            <a:r>
              <a:rPr lang="en-US" baseline="0" dirty="0"/>
              <a:t> T</a:t>
            </a:r>
            <a:r>
              <a:rPr lang="en-US" dirty="0"/>
              <a:t>he Unit is populated with your current unit. Notice the</a:t>
            </a:r>
            <a:r>
              <a:rPr lang="en-US" baseline="0" dirty="0"/>
              <a:t> </a:t>
            </a:r>
            <a:r>
              <a:rPr lang="en-US" b="1" dirty="0"/>
              <a:t>Search</a:t>
            </a:r>
            <a:r>
              <a:rPr lang="en-US" dirty="0"/>
              <a:t> button is deactivated. </a:t>
            </a:r>
          </a:p>
          <a:p>
            <a:endParaRPr lang="en-US" dirty="0"/>
          </a:p>
          <a:p>
            <a:r>
              <a:rPr lang="en-US" b="1" dirty="0"/>
              <a:t>Step</a:t>
            </a:r>
            <a:r>
              <a:rPr lang="en-US" b="1" baseline="0" dirty="0"/>
              <a:t> 2</a:t>
            </a:r>
          </a:p>
          <a:p>
            <a:r>
              <a:rPr lang="en-US" baseline="0" dirty="0"/>
              <a:t>S</a:t>
            </a:r>
            <a:r>
              <a:rPr lang="en-US" dirty="0"/>
              <a:t>elect either a </a:t>
            </a:r>
            <a:r>
              <a:rPr lang="en-US" b="1" dirty="0"/>
              <a:t>Group Role </a:t>
            </a:r>
            <a:r>
              <a:rPr lang="en-US" dirty="0"/>
              <a:t>or an </a:t>
            </a:r>
            <a:r>
              <a:rPr lang="en-US" b="1" dirty="0"/>
              <a:t>Individual Role </a:t>
            </a:r>
            <a:r>
              <a:rPr lang="en-US" dirty="0"/>
              <a:t>from the drop-down menu.</a:t>
            </a:r>
            <a:r>
              <a:rPr lang="en-US" baseline="0" dirty="0"/>
              <a:t> I</a:t>
            </a:r>
            <a:r>
              <a:rPr lang="en-US" dirty="0"/>
              <a:t>t activates the </a:t>
            </a:r>
            <a:r>
              <a:rPr lang="en-US" b="1" dirty="0"/>
              <a:t>Search</a:t>
            </a:r>
            <a:r>
              <a:rPr lang="en-US" dirty="0"/>
              <a:t> button.</a:t>
            </a:r>
          </a:p>
          <a:p>
            <a:r>
              <a:rPr lang="en-US" dirty="0"/>
              <a:t>To reveal the results of the selected</a:t>
            </a:r>
            <a:r>
              <a:rPr lang="en-US" baseline="0" dirty="0"/>
              <a:t> r</a:t>
            </a:r>
            <a:r>
              <a:rPr lang="en-US" dirty="0"/>
              <a:t>ole, click the </a:t>
            </a:r>
            <a:r>
              <a:rPr lang="en-US" b="1" dirty="0"/>
              <a:t>Search</a:t>
            </a:r>
            <a:r>
              <a:rPr lang="en-US" dirty="0"/>
              <a:t> button.</a:t>
            </a:r>
          </a:p>
          <a:p>
            <a:r>
              <a:rPr lang="en-US" dirty="0"/>
              <a:t>The screen refreshes and displays the results in the grid.</a:t>
            </a:r>
          </a:p>
          <a:p>
            <a:endParaRPr lang="en-US" dirty="0"/>
          </a:p>
          <a:p>
            <a:r>
              <a:rPr lang="en-US" b="1" dirty="0"/>
              <a:t>Step 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lumMod val="75000"/>
                  </a:schemeClr>
                </a:solidFill>
                <a:latin typeface=" Arial"/>
              </a:rPr>
              <a:t>You have the option to view the number of items displayed by selecting from the </a:t>
            </a:r>
            <a:r>
              <a:rPr lang="en-US" sz="1200" b="1" dirty="0">
                <a:solidFill>
                  <a:schemeClr val="tx2">
                    <a:lumMod val="75000"/>
                  </a:schemeClr>
                </a:solidFill>
                <a:latin typeface=" Arial"/>
              </a:rPr>
              <a:t>Page Size </a:t>
            </a:r>
            <a:r>
              <a:rPr lang="en-US" sz="1200" dirty="0">
                <a:solidFill>
                  <a:schemeClr val="tx2">
                    <a:lumMod val="75000"/>
                  </a:schemeClr>
                </a:solidFill>
                <a:latin typeface=" Arial"/>
              </a:rPr>
              <a:t>drop-down menu, and you have the option to generate an Excel spreadsheet by selecting the </a:t>
            </a:r>
            <a:r>
              <a:rPr lang="en-US" sz="1200" b="1" dirty="0">
                <a:solidFill>
                  <a:schemeClr val="tx2">
                    <a:lumMod val="75000"/>
                  </a:schemeClr>
                </a:solidFill>
                <a:latin typeface=" Arial"/>
              </a:rPr>
              <a:t>Excel</a:t>
            </a:r>
            <a:r>
              <a:rPr lang="en-US" sz="1200" dirty="0">
                <a:solidFill>
                  <a:schemeClr val="tx2">
                    <a:lumMod val="75000"/>
                  </a:schemeClr>
                </a:solidFill>
                <a:latin typeface=" Arial"/>
              </a:rPr>
              <a:t> icon.</a:t>
            </a:r>
            <a:endParaRPr lang="en-US" sz="1200" dirty="0"/>
          </a:p>
          <a:p>
            <a:endParaRPr lang="en-US" dirty="0"/>
          </a:p>
          <a:p>
            <a:r>
              <a:rPr lang="en-US" dirty="0"/>
              <a:t>Are there any questions?</a:t>
            </a:r>
          </a:p>
          <a:p>
            <a:endParaRPr lang="en-US" dirty="0"/>
          </a:p>
          <a:p>
            <a:r>
              <a:rPr lang="en-US" dirty="0"/>
              <a:t>Next, we will demonstrate Manage Personnel from the Soldier Manager menu.</a:t>
            </a:r>
          </a:p>
          <a:p>
            <a:endParaRPr lang="en-US" dirty="0"/>
          </a:p>
          <a:p>
            <a:r>
              <a:rPr lang="en-US" dirty="0"/>
              <a:t>Next slide</a:t>
            </a:r>
          </a:p>
        </p:txBody>
      </p:sp>
      <p:sp>
        <p:nvSpPr>
          <p:cNvPr id="4" name="Slide Number Placeholder 3"/>
          <p:cNvSpPr>
            <a:spLocks noGrp="1"/>
          </p:cNvSpPr>
          <p:nvPr>
            <p:ph type="sldNum" sz="quarter" idx="10"/>
          </p:nvPr>
        </p:nvSpPr>
        <p:spPr/>
        <p:txBody>
          <a:bodyPr/>
          <a:lstStyle/>
          <a:p>
            <a:fld id="{A9023E68-E8F9-404D-891E-E9678D207BDD}" type="slidenum">
              <a:rPr lang="en-US" smtClean="0"/>
              <a:pPr/>
              <a:t>24</a:t>
            </a:fld>
            <a:endParaRPr lang="en-US" dirty="0"/>
          </a:p>
        </p:txBody>
      </p:sp>
    </p:spTree>
    <p:extLst>
      <p:ext uri="{BB962C8B-B14F-4D97-AF65-F5344CB8AC3E}">
        <p14:creationId xmlns:p14="http://schemas.microsoft.com/office/powerpoint/2010/main" val="3548461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Reference:</a:t>
            </a:r>
            <a:r>
              <a:rPr lang="en-US" b="1" baseline="0" dirty="0">
                <a:latin typeface=" Arial"/>
              </a:rPr>
              <a:t> </a:t>
            </a:r>
            <a:r>
              <a:rPr lang="en-US" sz="1200" b="0" i="0" u="none" strike="noStrike" kern="1200" baseline="0" dirty="0">
                <a:solidFill>
                  <a:schemeClr val="tx1"/>
                </a:solidFill>
                <a:latin typeface=" Arial"/>
                <a:ea typeface="+mn-ea"/>
                <a:cs typeface="+mn-cs"/>
              </a:rPr>
              <a:t>Digital Training Management System (https://dtms.army.mil).</a:t>
            </a:r>
          </a:p>
          <a:p>
            <a:endParaRPr lang="en-US" dirty="0">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INSTRUCTOR ONLY: </a:t>
            </a:r>
            <a:r>
              <a:rPr lang="en-US" b="0" baseline="0" dirty="0">
                <a:latin typeface=" Arial"/>
              </a:rPr>
              <a:t>The </a:t>
            </a:r>
            <a:r>
              <a:rPr lang="en-US" sz="1200" b="0" kern="1200" baseline="0" dirty="0">
                <a:solidFill>
                  <a:schemeClr val="tx1"/>
                </a:solidFill>
                <a:effectLst/>
                <a:latin typeface=" Arial"/>
                <a:ea typeface="+mn-ea"/>
                <a:cs typeface="Arial" panose="020B0604020202020204" pitchFamily="34" charset="0"/>
              </a:rPr>
              <a:t>instructor/facilitator must demonstrate the functionality on a live network (depending on network availability). When network connectivity </a:t>
            </a:r>
            <a:r>
              <a:rPr lang="en-US" sz="1200" b="0" u="sng" kern="1200" baseline="0" dirty="0">
                <a:solidFill>
                  <a:schemeClr val="tx1"/>
                </a:solidFill>
                <a:effectLst/>
                <a:latin typeface=" Arial"/>
                <a:ea typeface="+mn-ea"/>
                <a:cs typeface="Arial" panose="020B0604020202020204" pitchFamily="34" charset="0"/>
              </a:rPr>
              <a:t>is not</a:t>
            </a:r>
            <a:r>
              <a:rPr lang="en-US" sz="1200" b="0" u="none" kern="1200" baseline="0" dirty="0">
                <a:solidFill>
                  <a:schemeClr val="tx1"/>
                </a:solidFill>
                <a:effectLst/>
                <a:latin typeface=" Arial"/>
                <a:ea typeface="+mn-ea"/>
                <a:cs typeface="Arial" panose="020B0604020202020204" pitchFamily="34" charset="0"/>
              </a:rPr>
              <a:t> </a:t>
            </a:r>
            <a:r>
              <a:rPr lang="en-US" sz="1200" b="0" kern="1200" baseline="0" dirty="0">
                <a:solidFill>
                  <a:schemeClr val="tx1"/>
                </a:solidFill>
                <a:effectLst/>
                <a:latin typeface=" Arial"/>
                <a:ea typeface="+mn-ea"/>
                <a:cs typeface="Arial" panose="020B0604020202020204" pitchFamily="34" charset="0"/>
              </a:rPr>
              <a:t>available, the instructor/facilitator must initiate contingency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 Arial"/>
            </a:endParaRPr>
          </a:p>
          <a:p>
            <a:r>
              <a:rPr lang="en-US" sz="1200" b="1" kern="1200" dirty="0">
                <a:solidFill>
                  <a:schemeClr val="tx1"/>
                </a:solidFill>
                <a:effectLst/>
                <a:latin typeface=" Arial"/>
                <a:ea typeface="+mn-ea"/>
                <a:cs typeface="Arial" panose="020B0604020202020204" pitchFamily="34" charset="0"/>
              </a:rPr>
              <a:t>INSTRUCTOR NOTES:</a:t>
            </a:r>
          </a:p>
          <a:p>
            <a:endParaRPr lang="en-US" dirty="0"/>
          </a:p>
          <a:p>
            <a:r>
              <a:rPr lang="en-US" b="1" dirty="0"/>
              <a:t>Manage Personnel </a:t>
            </a:r>
          </a:p>
          <a:p>
            <a:endParaRPr lang="en-US" dirty="0"/>
          </a:p>
          <a:p>
            <a:r>
              <a:rPr lang="en-US" dirty="0"/>
              <a:t>Actions taken using Manage Personnel do not constitute actual personnel moves. Only personnel actions through ITAPdb can change a Soldier's UIC assignment. This role is designed to help units manage the training records of attachments and Soldiers transitioning into or out of the unit until actual personnel actions are reflected in DTMS.</a:t>
            </a:r>
          </a:p>
          <a:p>
            <a:endParaRPr lang="en-US" dirty="0"/>
          </a:p>
          <a:p>
            <a:pPr marL="0" indent="0">
              <a:buFont typeface="Arial" panose="020B0604020202020204" pitchFamily="34" charset="0"/>
              <a:buNone/>
            </a:pPr>
            <a:r>
              <a:rPr lang="en-US" sz="1200" b="0" kern="1200" baseline="0" dirty="0">
                <a:solidFill>
                  <a:schemeClr val="tx1"/>
                </a:solidFill>
                <a:effectLst/>
                <a:latin typeface="+mn-lt"/>
                <a:ea typeface="+mn-ea"/>
                <a:cs typeface="+mn-cs"/>
              </a:rPr>
              <a:t>Navigate to the </a:t>
            </a:r>
            <a:r>
              <a:rPr lang="en-US" sz="1200" b="1" kern="1200" baseline="0" dirty="0">
                <a:solidFill>
                  <a:schemeClr val="tx1"/>
                </a:solidFill>
                <a:effectLst/>
                <a:latin typeface="+mn-lt"/>
                <a:ea typeface="+mn-ea"/>
                <a:cs typeface="+mn-cs"/>
              </a:rPr>
              <a:t>Soldier Manager </a:t>
            </a:r>
            <a:r>
              <a:rPr lang="en-US" sz="1200" b="0" kern="1200" baseline="0" dirty="0">
                <a:solidFill>
                  <a:schemeClr val="tx1"/>
                </a:solidFill>
                <a:effectLst/>
                <a:latin typeface="+mn-lt"/>
                <a:ea typeface="+mn-ea"/>
                <a:cs typeface="+mn-cs"/>
              </a:rPr>
              <a:t>menu.</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Scroll down and click the </a:t>
            </a:r>
            <a:r>
              <a:rPr lang="en-US" sz="1200" b="1" kern="1200" baseline="0" dirty="0">
                <a:solidFill>
                  <a:schemeClr val="tx1"/>
                </a:solidFill>
                <a:effectLst/>
                <a:latin typeface="+mn-lt"/>
                <a:ea typeface="+mn-ea"/>
                <a:cs typeface="+mn-cs"/>
              </a:rPr>
              <a:t>Manage Personnel</a:t>
            </a:r>
            <a:r>
              <a:rPr lang="en-US" b="1" baseline="0" dirty="0"/>
              <a:t> </a:t>
            </a:r>
            <a:r>
              <a:rPr lang="en-US" sz="1200" b="0" kern="1200" baseline="0" dirty="0">
                <a:solidFill>
                  <a:schemeClr val="tx1"/>
                </a:solidFill>
                <a:effectLst/>
                <a:latin typeface="+mn-lt"/>
                <a:ea typeface="+mn-ea"/>
                <a:cs typeface="+mn-cs"/>
              </a:rPr>
              <a:t>submenu.</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The screen refreshes and the </a:t>
            </a:r>
            <a:r>
              <a:rPr lang="en-US" sz="1200" b="1" kern="1200" baseline="0" dirty="0">
                <a:solidFill>
                  <a:schemeClr val="tx1"/>
                </a:solidFill>
                <a:effectLst/>
                <a:latin typeface="+mn-lt"/>
                <a:ea typeface="+mn-ea"/>
                <a:cs typeface="+mn-cs"/>
              </a:rPr>
              <a:t>Manage Personnel </a:t>
            </a:r>
            <a:r>
              <a:rPr lang="en-US" sz="1200" b="0" kern="1200" baseline="0" dirty="0">
                <a:solidFill>
                  <a:schemeClr val="tx1"/>
                </a:solidFill>
                <a:effectLst/>
                <a:latin typeface="+mn-lt"/>
                <a:ea typeface="+mn-ea"/>
                <a:cs typeface="+mn-cs"/>
              </a:rPr>
              <a:t>window opens.</a:t>
            </a: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a:solidFill>
                  <a:schemeClr val="tx1"/>
                </a:solidFill>
                <a:effectLst/>
                <a:latin typeface="+mn-lt"/>
                <a:ea typeface="+mn-ea"/>
                <a:cs typeface="+mn-cs"/>
              </a:rPr>
              <a:t>The </a:t>
            </a:r>
            <a:r>
              <a:rPr lang="en-US" sz="1200" b="1" kern="1200" baseline="0" dirty="0">
                <a:solidFill>
                  <a:schemeClr val="tx1"/>
                </a:solidFill>
                <a:effectLst/>
                <a:latin typeface="+mn-lt"/>
                <a:ea typeface="+mn-ea"/>
                <a:cs typeface="+mn-cs"/>
              </a:rPr>
              <a:t>Manage Personnel Soldier Search </a:t>
            </a:r>
            <a:r>
              <a:rPr lang="en-US" sz="1200" b="0" kern="1200" baseline="0" dirty="0">
                <a:solidFill>
                  <a:schemeClr val="tx1"/>
                </a:solidFill>
                <a:effectLst/>
                <a:latin typeface="+mn-lt"/>
                <a:ea typeface="+mn-ea"/>
                <a:cs typeface="+mn-cs"/>
              </a:rPr>
              <a:t>page contains multiple filters by which the user can select from to locate the desired Soldier(s). These filters include </a:t>
            </a:r>
            <a:r>
              <a:rPr lang="en-US" sz="1200" b="1" kern="1200" baseline="0" dirty="0">
                <a:solidFill>
                  <a:schemeClr val="tx1"/>
                </a:solidFill>
                <a:effectLst/>
                <a:latin typeface="+mn-lt"/>
                <a:ea typeface="+mn-ea"/>
                <a:cs typeface="+mn-cs"/>
              </a:rPr>
              <a:t>Last Name</a:t>
            </a:r>
            <a:r>
              <a:rPr lang="en-US" sz="1200" b="0" kern="1200" baseline="0" dirty="0">
                <a:solidFill>
                  <a:schemeClr val="tx1"/>
                </a:solidFill>
                <a:effectLst/>
                <a:latin typeface="+mn-lt"/>
                <a:ea typeface="+mn-ea"/>
                <a:cs typeface="+mn-cs"/>
              </a:rPr>
              <a:t>, </a:t>
            </a:r>
            <a:r>
              <a:rPr lang="en-US" sz="1200" b="1" kern="1200" baseline="0" dirty="0">
                <a:solidFill>
                  <a:schemeClr val="tx1"/>
                </a:solidFill>
                <a:effectLst/>
                <a:latin typeface="+mn-lt"/>
                <a:ea typeface="+mn-ea"/>
                <a:cs typeface="+mn-cs"/>
              </a:rPr>
              <a:t>First Name</a:t>
            </a:r>
            <a:r>
              <a:rPr lang="en-US" sz="1200" b="0" kern="1200" baseline="0" dirty="0">
                <a:solidFill>
                  <a:schemeClr val="tx1"/>
                </a:solidFill>
                <a:effectLst/>
                <a:latin typeface="+mn-lt"/>
                <a:ea typeface="+mn-ea"/>
                <a:cs typeface="+mn-cs"/>
              </a:rPr>
              <a:t>, </a:t>
            </a:r>
            <a:r>
              <a:rPr lang="en-US" sz="1200" b="1" kern="1200" baseline="0" dirty="0">
                <a:solidFill>
                  <a:schemeClr val="tx1"/>
                </a:solidFill>
                <a:effectLst/>
                <a:latin typeface="+mn-lt"/>
                <a:ea typeface="+mn-ea"/>
                <a:cs typeface="+mn-cs"/>
              </a:rPr>
              <a:t>Skill Level</a:t>
            </a:r>
            <a:r>
              <a:rPr lang="en-US" sz="1200" b="0" kern="1200" baseline="0" dirty="0">
                <a:solidFill>
                  <a:schemeClr val="tx1"/>
                </a:solidFill>
                <a:effectLst/>
                <a:latin typeface="+mn-lt"/>
                <a:ea typeface="+mn-ea"/>
                <a:cs typeface="+mn-cs"/>
              </a:rPr>
              <a:t>, </a:t>
            </a:r>
            <a:r>
              <a:rPr lang="en-US" sz="1200" b="1" kern="1200" baseline="0" dirty="0">
                <a:solidFill>
                  <a:schemeClr val="tx1"/>
                </a:solidFill>
                <a:effectLst/>
                <a:latin typeface="+mn-lt"/>
                <a:ea typeface="+mn-ea"/>
                <a:cs typeface="+mn-cs"/>
              </a:rPr>
              <a:t>MOS</a:t>
            </a:r>
            <a:r>
              <a:rPr lang="en-US" sz="1200" b="0" kern="1200" baseline="0" dirty="0">
                <a:solidFill>
                  <a:schemeClr val="tx1"/>
                </a:solidFill>
                <a:effectLst/>
                <a:latin typeface="+mn-lt"/>
                <a:ea typeface="+mn-ea"/>
                <a:cs typeface="+mn-cs"/>
              </a:rPr>
              <a:t>, </a:t>
            </a:r>
            <a:r>
              <a:rPr lang="en-US" sz="1200" b="1" kern="1200" baseline="0" dirty="0">
                <a:solidFill>
                  <a:schemeClr val="tx1"/>
                </a:solidFill>
                <a:effectLst/>
                <a:latin typeface="+mn-lt"/>
                <a:ea typeface="+mn-ea"/>
                <a:cs typeface="+mn-cs"/>
              </a:rPr>
              <a:t>Rank</a:t>
            </a:r>
            <a:r>
              <a:rPr lang="en-US" sz="1200" b="0" kern="1200" baseline="0" dirty="0">
                <a:solidFill>
                  <a:schemeClr val="tx1"/>
                </a:solidFill>
                <a:effectLst/>
                <a:latin typeface="+mn-lt"/>
                <a:ea typeface="+mn-ea"/>
                <a:cs typeface="+mn-cs"/>
              </a:rPr>
              <a:t>, and </a:t>
            </a:r>
            <a:r>
              <a:rPr lang="en-US" sz="1200" b="1" kern="1200" baseline="0" dirty="0">
                <a:solidFill>
                  <a:schemeClr val="tx1"/>
                </a:solidFill>
                <a:effectLst/>
                <a:latin typeface="+mn-lt"/>
                <a:ea typeface="+mn-ea"/>
                <a:cs typeface="+mn-cs"/>
              </a:rPr>
              <a:t>Organization</a:t>
            </a:r>
            <a:r>
              <a:rPr lang="en-US" sz="1200" b="0" kern="1200" baseline="0" dirty="0">
                <a:solidFill>
                  <a:schemeClr val="tx1"/>
                </a:solidFill>
                <a:effectLst/>
                <a:latin typeface="+mn-lt"/>
                <a:ea typeface="+mn-ea"/>
                <a:cs typeface="+mn-cs"/>
              </a:rPr>
              <a:t> along with the </a:t>
            </a:r>
            <a:r>
              <a:rPr lang="en-US" sz="1200" b="1" kern="1200" baseline="0" dirty="0">
                <a:solidFill>
                  <a:schemeClr val="tx1"/>
                </a:solidFill>
                <a:effectLst/>
                <a:latin typeface="+mn-lt"/>
                <a:ea typeface="+mn-ea"/>
                <a:cs typeface="+mn-cs"/>
              </a:rPr>
              <a:t>MOS </a:t>
            </a:r>
            <a:r>
              <a:rPr lang="en-US" sz="1200" b="0" kern="1200" baseline="0" dirty="0">
                <a:solidFill>
                  <a:schemeClr val="tx1"/>
                </a:solidFill>
                <a:effectLst/>
                <a:latin typeface="+mn-lt"/>
                <a:ea typeface="+mn-ea"/>
                <a:cs typeface="+mn-cs"/>
              </a:rPr>
              <a:t>filters</a:t>
            </a:r>
            <a:r>
              <a:rPr lang="en-US" sz="1200" b="1" kern="1200" baseline="0" dirty="0">
                <a:solidFill>
                  <a:schemeClr val="tx1"/>
                </a:solidFill>
                <a:effectLst/>
                <a:latin typeface="+mn-lt"/>
                <a:ea typeface="+mn-ea"/>
                <a:cs typeface="+mn-cs"/>
              </a:rPr>
              <a:t> </a:t>
            </a:r>
            <a:r>
              <a:rPr lang="en-US" sz="1200" b="0" kern="1200" baseline="0" dirty="0">
                <a:solidFill>
                  <a:schemeClr val="tx1"/>
                </a:solidFill>
                <a:effectLst/>
                <a:latin typeface="+mn-lt"/>
                <a:ea typeface="+mn-ea"/>
                <a:cs typeface="+mn-cs"/>
              </a:rPr>
              <a:t>of </a:t>
            </a:r>
            <a:r>
              <a:rPr lang="en-US" sz="1200" b="1" kern="1200" baseline="0" dirty="0">
                <a:solidFill>
                  <a:schemeClr val="tx1"/>
                </a:solidFill>
                <a:effectLst/>
                <a:latin typeface="+mn-lt"/>
                <a:ea typeface="+mn-ea"/>
                <a:cs typeface="+mn-cs"/>
              </a:rPr>
              <a:t>Primary Only</a:t>
            </a:r>
            <a:r>
              <a:rPr lang="en-US" sz="1200" b="0" kern="1200" baseline="0" dirty="0">
                <a:solidFill>
                  <a:schemeClr val="tx1"/>
                </a:solidFill>
                <a:effectLst/>
                <a:latin typeface="+mn-lt"/>
                <a:ea typeface="+mn-ea"/>
                <a:cs typeface="+mn-cs"/>
              </a:rPr>
              <a:t>, </a:t>
            </a:r>
            <a:r>
              <a:rPr lang="en-US" sz="1200" b="1" kern="1200" baseline="0" dirty="0">
                <a:solidFill>
                  <a:schemeClr val="tx1"/>
                </a:solidFill>
                <a:effectLst/>
                <a:latin typeface="+mn-lt"/>
                <a:ea typeface="+mn-ea"/>
                <a:cs typeface="+mn-cs"/>
              </a:rPr>
              <a:t>Secondary Only</a:t>
            </a:r>
            <a:r>
              <a:rPr lang="en-US" sz="1200" b="0" kern="1200" baseline="0" dirty="0">
                <a:solidFill>
                  <a:schemeClr val="tx1"/>
                </a:solidFill>
                <a:effectLst/>
                <a:latin typeface="+mn-lt"/>
                <a:ea typeface="+mn-ea"/>
                <a:cs typeface="+mn-cs"/>
              </a:rPr>
              <a:t>, and </a:t>
            </a:r>
            <a:r>
              <a:rPr lang="en-US" sz="1200" b="1" kern="1200" baseline="0" dirty="0">
                <a:solidFill>
                  <a:schemeClr val="tx1"/>
                </a:solidFill>
                <a:effectLst/>
                <a:latin typeface="+mn-lt"/>
                <a:ea typeface="+mn-ea"/>
                <a:cs typeface="+mn-cs"/>
              </a:rPr>
              <a:t>Any</a:t>
            </a:r>
            <a:r>
              <a:rPr lang="en-US" sz="1200" b="0" kern="1200" baseline="0" dirty="0">
                <a:solidFill>
                  <a:schemeClr val="tx1"/>
                </a:solidFill>
                <a:effectLst/>
                <a:latin typeface="+mn-lt"/>
                <a:ea typeface="+mn-ea"/>
                <a:cs typeface="+mn-cs"/>
              </a:rPr>
              <a:t>, and personnel status filters of </a:t>
            </a:r>
            <a:r>
              <a:rPr lang="en-US" sz="1200" b="1" kern="1200" baseline="0" dirty="0">
                <a:solidFill>
                  <a:schemeClr val="tx1"/>
                </a:solidFill>
                <a:effectLst/>
                <a:latin typeface="+mn-lt"/>
                <a:ea typeface="+mn-ea"/>
                <a:cs typeface="+mn-cs"/>
              </a:rPr>
              <a:t>Assigned</a:t>
            </a:r>
            <a:r>
              <a:rPr lang="en-US" sz="1200" b="0" kern="1200" baseline="0" dirty="0">
                <a:solidFill>
                  <a:schemeClr val="tx1"/>
                </a:solidFill>
                <a:effectLst/>
                <a:latin typeface="+mn-lt"/>
                <a:ea typeface="+mn-ea"/>
                <a:cs typeface="+mn-cs"/>
              </a:rPr>
              <a:t>, </a:t>
            </a:r>
            <a:r>
              <a:rPr lang="en-US" sz="1200" b="1" kern="1200" baseline="0" dirty="0">
                <a:solidFill>
                  <a:schemeClr val="tx1"/>
                </a:solidFill>
                <a:effectLst/>
                <a:latin typeface="+mn-lt"/>
                <a:ea typeface="+mn-ea"/>
                <a:cs typeface="+mn-cs"/>
              </a:rPr>
              <a:t>Attached</a:t>
            </a:r>
            <a:r>
              <a:rPr lang="en-US" sz="1200" b="0" kern="1200" baseline="0" dirty="0">
                <a:solidFill>
                  <a:schemeClr val="tx1"/>
                </a:solidFill>
                <a:effectLst/>
                <a:latin typeface="+mn-lt"/>
                <a:ea typeface="+mn-ea"/>
                <a:cs typeface="+mn-cs"/>
              </a:rPr>
              <a:t>, and </a:t>
            </a:r>
            <a:r>
              <a:rPr lang="en-US" sz="1200" b="1" kern="1200" baseline="0" dirty="0">
                <a:solidFill>
                  <a:schemeClr val="tx1"/>
                </a:solidFill>
                <a:effectLst/>
                <a:latin typeface="+mn-lt"/>
                <a:ea typeface="+mn-ea"/>
                <a:cs typeface="+mn-cs"/>
              </a:rPr>
              <a:t>Detached</a:t>
            </a:r>
            <a:r>
              <a:rPr lang="en-US" sz="1200" b="0" kern="1200" baseline="0" dirty="0">
                <a:solidFill>
                  <a:schemeClr val="tx1"/>
                </a:solidFill>
                <a:effectLst/>
                <a:latin typeface="+mn-lt"/>
                <a:ea typeface="+mn-ea"/>
                <a:cs typeface="+mn-cs"/>
              </a:rPr>
              <a:t>. </a:t>
            </a: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1" kern="1200" baseline="0" dirty="0">
                <a:solidFill>
                  <a:schemeClr val="tx1"/>
                </a:solidFill>
                <a:effectLst/>
                <a:latin typeface="+mn-lt"/>
                <a:ea typeface="+mn-ea"/>
                <a:cs typeface="+mn-cs"/>
              </a:rPr>
              <a:t>Step 1</a:t>
            </a:r>
          </a:p>
          <a:p>
            <a:r>
              <a:rPr lang="en-US" sz="1200" dirty="0">
                <a:solidFill>
                  <a:schemeClr val="tx2">
                    <a:lumMod val="75000"/>
                  </a:schemeClr>
                </a:solidFill>
                <a:latin typeface=" Arial"/>
              </a:rPr>
              <a:t>Enter your search criteria using the filters to conduct a specific search, or click the </a:t>
            </a:r>
            <a:r>
              <a:rPr lang="en-US" sz="1200" b="1" dirty="0">
                <a:solidFill>
                  <a:schemeClr val="tx2">
                    <a:lumMod val="75000"/>
                  </a:schemeClr>
                </a:solidFill>
                <a:latin typeface=" Arial"/>
              </a:rPr>
              <a:t>Search</a:t>
            </a:r>
            <a:r>
              <a:rPr lang="en-US" sz="1200" dirty="0">
                <a:solidFill>
                  <a:schemeClr val="tx2">
                    <a:lumMod val="75000"/>
                  </a:schemeClr>
                </a:solidFill>
                <a:latin typeface=" Arial"/>
              </a:rPr>
              <a:t> button to view all personnel in the organization you are logged into.</a:t>
            </a: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1" kern="1200" baseline="0" dirty="0">
                <a:solidFill>
                  <a:schemeClr val="tx1"/>
                </a:solidFill>
                <a:effectLst/>
                <a:latin typeface="+mn-lt"/>
                <a:ea typeface="+mn-ea"/>
                <a:cs typeface="+mn-cs"/>
              </a:rPr>
              <a:t>Step 2</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To create an </a:t>
            </a:r>
            <a:r>
              <a:rPr lang="en-US" sz="1200" b="1" kern="1200" baseline="0" dirty="0">
                <a:solidFill>
                  <a:schemeClr val="tx1"/>
                </a:solidFill>
                <a:effectLst/>
                <a:latin typeface="+mn-lt"/>
                <a:ea typeface="+mn-ea"/>
                <a:cs typeface="+mn-cs"/>
              </a:rPr>
              <a:t>Excel Real-Time Data Transfer </a:t>
            </a:r>
            <a:r>
              <a:rPr lang="en-US" sz="1200" b="0" kern="1200" baseline="0" dirty="0">
                <a:solidFill>
                  <a:schemeClr val="tx1"/>
                </a:solidFill>
                <a:effectLst/>
                <a:latin typeface="+mn-lt"/>
                <a:ea typeface="+mn-ea"/>
                <a:cs typeface="+mn-cs"/>
              </a:rPr>
              <a:t>template.</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Select the appropriate training type from the drop-down menu.</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Select Soldiers by placing checkmarks in the checkboxes next to the desired Soldiers.</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Next, select the </a:t>
            </a:r>
            <a:r>
              <a:rPr lang="en-US" sz="1200" b="1" kern="1200" baseline="0" dirty="0">
                <a:solidFill>
                  <a:schemeClr val="tx1"/>
                </a:solidFill>
                <a:effectLst/>
                <a:latin typeface="+mn-lt"/>
                <a:ea typeface="+mn-ea"/>
                <a:cs typeface="+mn-cs"/>
              </a:rPr>
              <a:t>Excel Export </a:t>
            </a:r>
            <a:r>
              <a:rPr lang="en-US" sz="1200" b="0" kern="1200" baseline="0" dirty="0">
                <a:solidFill>
                  <a:schemeClr val="tx1"/>
                </a:solidFill>
                <a:effectLst/>
                <a:latin typeface="+mn-lt"/>
                <a:ea typeface="+mn-ea"/>
                <a:cs typeface="+mn-cs"/>
              </a:rPr>
              <a:t>icon, Excel spreadsheet opens, save spreadsheet to your local computer to be used in a later lesson.</a:t>
            </a: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a:solidFill>
                  <a:schemeClr val="tx1"/>
                </a:solidFill>
                <a:effectLst/>
                <a:latin typeface="+mn-lt"/>
                <a:ea typeface="+mn-ea"/>
                <a:cs typeface="+mn-cs"/>
              </a:rPr>
              <a:t>Are there any questions?</a:t>
            </a: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a:solidFill>
                  <a:schemeClr val="tx1"/>
                </a:solidFill>
                <a:effectLst/>
                <a:latin typeface="+mn-lt"/>
                <a:ea typeface="+mn-ea"/>
                <a:cs typeface="+mn-cs"/>
              </a:rPr>
              <a:t>Next, we will demonstrate how to Attach personnel.</a:t>
            </a: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a:solidFill>
                  <a:schemeClr val="tx1"/>
                </a:solidFill>
                <a:effectLst/>
                <a:latin typeface="+mn-lt"/>
                <a:ea typeface="+mn-ea"/>
                <a:cs typeface="+mn-cs"/>
              </a:rPr>
              <a:t>Next slide</a:t>
            </a:r>
          </a:p>
        </p:txBody>
      </p:sp>
      <p:sp>
        <p:nvSpPr>
          <p:cNvPr id="4" name="Slide Number Placeholder 3"/>
          <p:cNvSpPr>
            <a:spLocks noGrp="1"/>
          </p:cNvSpPr>
          <p:nvPr>
            <p:ph type="sldNum" sz="quarter" idx="10"/>
          </p:nvPr>
        </p:nvSpPr>
        <p:spPr/>
        <p:txBody>
          <a:bodyPr/>
          <a:lstStyle/>
          <a:p>
            <a:fld id="{A9023E68-E8F9-404D-891E-E9678D207BDD}" type="slidenum">
              <a:rPr lang="en-US" smtClean="0"/>
              <a:pPr/>
              <a:t>25</a:t>
            </a:fld>
            <a:endParaRPr lang="en-US" dirty="0"/>
          </a:p>
        </p:txBody>
      </p:sp>
    </p:spTree>
    <p:extLst>
      <p:ext uri="{BB962C8B-B14F-4D97-AF65-F5344CB8AC3E}">
        <p14:creationId xmlns:p14="http://schemas.microsoft.com/office/powerpoint/2010/main" val="4061379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Reference:</a:t>
            </a:r>
            <a:r>
              <a:rPr lang="en-US" b="1" baseline="0" dirty="0">
                <a:latin typeface=" Arial"/>
              </a:rPr>
              <a:t> </a:t>
            </a:r>
            <a:r>
              <a:rPr lang="en-US" sz="1200" b="0" i="0" u="none" strike="noStrike" kern="1200" baseline="0" dirty="0">
                <a:solidFill>
                  <a:schemeClr val="tx1"/>
                </a:solidFill>
                <a:latin typeface=" Arial"/>
                <a:ea typeface="+mn-ea"/>
                <a:cs typeface="+mn-cs"/>
              </a:rPr>
              <a:t>Digital Training Management System (https://dtms.army.mil).</a:t>
            </a:r>
          </a:p>
          <a:p>
            <a:endParaRPr lang="en-US" dirty="0">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INSTRUCTOR ONLY: </a:t>
            </a:r>
            <a:r>
              <a:rPr lang="en-US" b="0" baseline="0" dirty="0">
                <a:latin typeface=" Arial"/>
              </a:rPr>
              <a:t>The </a:t>
            </a:r>
            <a:r>
              <a:rPr lang="en-US" sz="1200" b="0" kern="1200" baseline="0" dirty="0">
                <a:solidFill>
                  <a:schemeClr val="tx1"/>
                </a:solidFill>
                <a:effectLst/>
                <a:latin typeface=" Arial"/>
                <a:ea typeface="+mn-ea"/>
                <a:cs typeface="Arial" panose="020B0604020202020204" pitchFamily="34" charset="0"/>
              </a:rPr>
              <a:t>instructor/facilitator must demonstrate the functionality on a live network (depending on network availability). When network connectivity </a:t>
            </a:r>
            <a:r>
              <a:rPr lang="en-US" sz="1200" b="0" u="sng" kern="1200" baseline="0" dirty="0">
                <a:solidFill>
                  <a:schemeClr val="tx1"/>
                </a:solidFill>
                <a:effectLst/>
                <a:latin typeface=" Arial"/>
                <a:ea typeface="+mn-ea"/>
                <a:cs typeface="Arial" panose="020B0604020202020204" pitchFamily="34" charset="0"/>
              </a:rPr>
              <a:t>is not</a:t>
            </a:r>
            <a:r>
              <a:rPr lang="en-US" sz="1200" b="0" u="none" kern="1200" baseline="0" dirty="0">
                <a:solidFill>
                  <a:schemeClr val="tx1"/>
                </a:solidFill>
                <a:effectLst/>
                <a:latin typeface=" Arial"/>
                <a:ea typeface="+mn-ea"/>
                <a:cs typeface="Arial" panose="020B0604020202020204" pitchFamily="34" charset="0"/>
              </a:rPr>
              <a:t> </a:t>
            </a:r>
            <a:r>
              <a:rPr lang="en-US" sz="1200" b="0" kern="1200" baseline="0" dirty="0">
                <a:solidFill>
                  <a:schemeClr val="tx1"/>
                </a:solidFill>
                <a:effectLst/>
                <a:latin typeface=" Arial"/>
                <a:ea typeface="+mn-ea"/>
                <a:cs typeface="Arial" panose="020B0604020202020204" pitchFamily="34" charset="0"/>
              </a:rPr>
              <a:t>available, the instructor/facilitator must initiate contingency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 Arial"/>
            </a:endParaRPr>
          </a:p>
          <a:p>
            <a:r>
              <a:rPr lang="en-US" sz="1200" b="1" kern="1200" dirty="0">
                <a:solidFill>
                  <a:schemeClr val="tx1"/>
                </a:solidFill>
                <a:effectLst/>
                <a:latin typeface=" Arial"/>
                <a:ea typeface="+mn-ea"/>
                <a:cs typeface="Arial" panose="020B0604020202020204" pitchFamily="34" charset="0"/>
              </a:rPr>
              <a:t>INSTRUCTOR NOTES:</a:t>
            </a:r>
          </a:p>
          <a:p>
            <a:endParaRPr lang="en-US" dirty="0"/>
          </a:p>
          <a:p>
            <a:pPr marL="0" indent="0">
              <a:buFont typeface="Arial" panose="020B0604020202020204" pitchFamily="34" charset="0"/>
              <a:buNone/>
            </a:pPr>
            <a:r>
              <a:rPr lang="en-US" sz="1200" b="1" kern="1200" baseline="0" dirty="0">
                <a:solidFill>
                  <a:schemeClr val="tx1"/>
                </a:solidFill>
                <a:effectLst/>
                <a:latin typeface="+mn-lt"/>
                <a:ea typeface="+mn-ea"/>
                <a:cs typeface="+mn-cs"/>
              </a:rPr>
              <a:t>Attach Soldier</a:t>
            </a:r>
          </a:p>
          <a:p>
            <a:pPr marL="0" indent="0">
              <a:buFont typeface="Arial" panose="020B0604020202020204" pitchFamily="34" charset="0"/>
              <a:buNone/>
            </a:pPr>
            <a:endParaRPr lang="en-US" sz="1200" b="1"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This function gives you the ability to </a:t>
            </a:r>
            <a:r>
              <a:rPr lang="en-US" sz="1200" b="0" i="0" u="none" strike="noStrike" kern="1200" baseline="0" dirty="0">
                <a:solidFill>
                  <a:schemeClr val="tx1"/>
                </a:solidFill>
                <a:effectLst/>
                <a:latin typeface="+mn-lt"/>
                <a:ea typeface="+mn-ea"/>
                <a:cs typeface="+mn-cs"/>
              </a:rPr>
              <a:t>a</a:t>
            </a:r>
            <a:r>
              <a:rPr lang="en-US" sz="1200" b="0" i="0" u="none" strike="noStrike" kern="1200" baseline="0" dirty="0">
                <a:solidFill>
                  <a:schemeClr val="tx1"/>
                </a:solidFill>
                <a:latin typeface="+mn-lt"/>
                <a:ea typeface="+mn-ea"/>
                <a:cs typeface="+mn-cs"/>
              </a:rPr>
              <a:t>ttach a Soldier not in the unit’s UIC but is participating in training events and needs</a:t>
            </a:r>
          </a:p>
          <a:p>
            <a:r>
              <a:rPr lang="en-US" sz="1200" b="0" i="0" u="none" strike="noStrike" kern="1200" baseline="0" dirty="0">
                <a:solidFill>
                  <a:schemeClr val="tx1"/>
                </a:solidFill>
                <a:latin typeface="+mn-lt"/>
                <a:ea typeface="+mn-ea"/>
                <a:cs typeface="+mn-cs"/>
              </a:rPr>
              <a:t>their training recorded in DTMS.</a:t>
            </a:r>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a:solidFill>
                  <a:schemeClr val="tx1"/>
                </a:solidFill>
                <a:effectLst/>
                <a:latin typeface="+mn-lt"/>
                <a:ea typeface="+mn-ea"/>
                <a:cs typeface="+mn-cs"/>
              </a:rPr>
              <a:t>To begin, select the Attach button, the attachment window opens.</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Enter full Social Security Number (no hyphens).</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Enter Last Name</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Enter Start Date.</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Enter End Date. </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Click the Attach button. </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The screen refreshes and the personnel is attached to the unit. </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To confirm, select the </a:t>
            </a:r>
            <a:r>
              <a:rPr lang="en-US" sz="1200" b="1" kern="1200" baseline="0" dirty="0">
                <a:solidFill>
                  <a:schemeClr val="tx1"/>
                </a:solidFill>
                <a:effectLst/>
                <a:latin typeface="+mn-lt"/>
                <a:ea typeface="+mn-ea"/>
                <a:cs typeface="+mn-cs"/>
              </a:rPr>
              <a:t>Attached</a:t>
            </a:r>
            <a:r>
              <a:rPr lang="en-US" sz="1200" b="0" kern="1200" baseline="0" dirty="0">
                <a:solidFill>
                  <a:schemeClr val="tx1"/>
                </a:solidFill>
                <a:effectLst/>
                <a:latin typeface="+mn-lt"/>
                <a:ea typeface="+mn-ea"/>
                <a:cs typeface="+mn-cs"/>
              </a:rPr>
              <a:t> checkbox in the </a:t>
            </a:r>
            <a:r>
              <a:rPr lang="en-US" sz="1200" b="1" kern="1200" baseline="0" dirty="0">
                <a:solidFill>
                  <a:schemeClr val="tx1"/>
                </a:solidFill>
                <a:effectLst/>
                <a:latin typeface="+mn-lt"/>
                <a:ea typeface="+mn-ea"/>
                <a:cs typeface="+mn-cs"/>
              </a:rPr>
              <a:t>Soldier Search </a:t>
            </a:r>
            <a:r>
              <a:rPr lang="en-US" sz="1200" b="0" kern="1200" baseline="0" dirty="0">
                <a:solidFill>
                  <a:schemeClr val="tx1"/>
                </a:solidFill>
                <a:effectLst/>
                <a:latin typeface="+mn-lt"/>
                <a:ea typeface="+mn-ea"/>
                <a:cs typeface="+mn-cs"/>
              </a:rPr>
              <a:t>window, click the </a:t>
            </a:r>
            <a:r>
              <a:rPr lang="en-US" sz="1200" b="1" kern="1200" baseline="0" dirty="0">
                <a:solidFill>
                  <a:schemeClr val="tx1"/>
                </a:solidFill>
                <a:effectLst/>
                <a:latin typeface="+mn-lt"/>
                <a:ea typeface="+mn-ea"/>
                <a:cs typeface="+mn-cs"/>
              </a:rPr>
              <a:t>Search</a:t>
            </a:r>
            <a:r>
              <a:rPr lang="en-US" sz="1200" b="0" kern="1200" baseline="0" dirty="0">
                <a:solidFill>
                  <a:schemeClr val="tx1"/>
                </a:solidFill>
                <a:effectLst/>
                <a:latin typeface="+mn-lt"/>
                <a:ea typeface="+mn-ea"/>
                <a:cs typeface="+mn-cs"/>
              </a:rPr>
              <a:t> button. </a:t>
            </a: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NOTE 1</a:t>
            </a:r>
          </a:p>
          <a:p>
            <a:r>
              <a:rPr lang="en-US" sz="1200" dirty="0"/>
              <a:t>Once the user has attached the personnel, the personnel’s training record will then be available as attached to the unit; and the training record will be automatically counted as detached from their assigned unit.</a:t>
            </a:r>
          </a:p>
          <a:p>
            <a:endParaRPr lang="en-US" sz="1200" dirty="0">
              <a:solidFill>
                <a:schemeClr val="tx2">
                  <a:lumMod val="50000"/>
                </a:schemeClr>
              </a:solidFill>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NOTE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user can confirm the attachment by selecting the ‘Administrative’ tab from the home menu, and scrolling down to the ‘Personnel’ section.</a:t>
            </a:r>
            <a:endParaRPr lang="en-US" sz="1200" dirty="0">
              <a:solidFill>
                <a:schemeClr val="tx2">
                  <a:lumMod val="50000"/>
                </a:schemeClr>
              </a:solidFill>
              <a:latin typeface=" Arial"/>
            </a:endParaRP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a:solidFill>
                  <a:schemeClr val="tx1"/>
                </a:solidFill>
                <a:effectLst/>
                <a:latin typeface="+mn-lt"/>
                <a:ea typeface="+mn-ea"/>
                <a:cs typeface="+mn-cs"/>
              </a:rPr>
              <a:t>Next, we will demonstrate how to re-attach personnel.</a:t>
            </a: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1" kern="1200" baseline="0" dirty="0">
                <a:solidFill>
                  <a:schemeClr val="tx1"/>
                </a:solidFill>
                <a:effectLst/>
                <a:latin typeface="+mn-lt"/>
                <a:ea typeface="+mn-ea"/>
                <a:cs typeface="+mn-cs"/>
              </a:rPr>
              <a:t>Re-Attach Personnel</a:t>
            </a: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Re-Attach function is best performed at the company level. This allows Users to return personnel to the UIC to which they belong in ITAPdb. This is the proper way to release personnel that have been attached to the unit and this is the way to return</a:t>
            </a:r>
          </a:p>
          <a:p>
            <a:r>
              <a:rPr lang="en-US" sz="1200" b="0" i="0" u="none" strike="noStrike" kern="1200" baseline="0" dirty="0">
                <a:solidFill>
                  <a:schemeClr val="tx1"/>
                </a:solidFill>
                <a:latin typeface="+mn-lt"/>
                <a:ea typeface="+mn-ea"/>
                <a:cs typeface="+mn-cs"/>
              </a:rPr>
              <a:t>personnel from a detached status and allow the system to place them where they should be according to UIC.</a:t>
            </a:r>
          </a:p>
          <a:p>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a:solidFill>
                  <a:schemeClr val="tx1"/>
                </a:solidFill>
                <a:effectLst/>
                <a:latin typeface="+mn-lt"/>
                <a:ea typeface="+mn-ea"/>
                <a:cs typeface="+mn-cs"/>
              </a:rPr>
              <a:t>First, you must check the </a:t>
            </a:r>
            <a:r>
              <a:rPr lang="en-US" sz="1200" b="1" kern="1200" baseline="0" dirty="0">
                <a:solidFill>
                  <a:schemeClr val="tx1"/>
                </a:solidFill>
                <a:effectLst/>
                <a:latin typeface="+mn-lt"/>
                <a:ea typeface="+mn-ea"/>
                <a:cs typeface="+mn-cs"/>
              </a:rPr>
              <a:t>Attach</a:t>
            </a:r>
            <a:r>
              <a:rPr lang="en-US" sz="1200" b="0" kern="1200" baseline="0" dirty="0">
                <a:solidFill>
                  <a:schemeClr val="tx1"/>
                </a:solidFill>
                <a:effectLst/>
                <a:latin typeface="+mn-lt"/>
                <a:ea typeface="+mn-ea"/>
                <a:cs typeface="+mn-cs"/>
              </a:rPr>
              <a:t> checkbox in the</a:t>
            </a:r>
            <a:r>
              <a:rPr lang="en-US" sz="1200" b="1" kern="1200" baseline="0" dirty="0">
                <a:solidFill>
                  <a:schemeClr val="tx1"/>
                </a:solidFill>
                <a:effectLst/>
                <a:latin typeface="+mn-lt"/>
                <a:ea typeface="+mn-ea"/>
                <a:cs typeface="+mn-cs"/>
              </a:rPr>
              <a:t> Soldier Search </a:t>
            </a:r>
            <a:r>
              <a:rPr lang="en-US" sz="1200" b="0" kern="1200" baseline="0" dirty="0">
                <a:solidFill>
                  <a:schemeClr val="tx1"/>
                </a:solidFill>
                <a:effectLst/>
                <a:latin typeface="+mn-lt"/>
                <a:ea typeface="+mn-ea"/>
                <a:cs typeface="+mn-cs"/>
              </a:rPr>
              <a:t>window.</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Next, click the </a:t>
            </a:r>
            <a:r>
              <a:rPr lang="en-US" sz="1200" b="1" kern="1200" baseline="0" dirty="0">
                <a:solidFill>
                  <a:schemeClr val="tx1"/>
                </a:solidFill>
                <a:effectLst/>
                <a:latin typeface="+mn-lt"/>
                <a:ea typeface="+mn-ea"/>
                <a:cs typeface="+mn-cs"/>
              </a:rPr>
              <a:t>Search</a:t>
            </a:r>
            <a:r>
              <a:rPr lang="en-US" sz="1200" b="0" kern="1200" baseline="0" dirty="0">
                <a:solidFill>
                  <a:schemeClr val="tx1"/>
                </a:solidFill>
                <a:effectLst/>
                <a:latin typeface="+mn-lt"/>
                <a:ea typeface="+mn-ea"/>
                <a:cs typeface="+mn-cs"/>
              </a:rPr>
              <a:t> button, screen refreshes and displays name(s).</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Next, place checkmark(s) in the checkbox(es) next to the personnel name(s).</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Click the </a:t>
            </a:r>
            <a:r>
              <a:rPr lang="en-US" sz="1200" b="1" kern="1200" baseline="0" dirty="0">
                <a:solidFill>
                  <a:schemeClr val="tx1"/>
                </a:solidFill>
                <a:effectLst/>
                <a:latin typeface="+mn-lt"/>
                <a:ea typeface="+mn-ea"/>
                <a:cs typeface="+mn-cs"/>
              </a:rPr>
              <a:t>Re-attach</a:t>
            </a:r>
            <a:r>
              <a:rPr lang="en-US" sz="1200" b="0" kern="1200" baseline="0" dirty="0">
                <a:solidFill>
                  <a:schemeClr val="tx1"/>
                </a:solidFill>
                <a:effectLst/>
                <a:latin typeface="+mn-lt"/>
                <a:ea typeface="+mn-ea"/>
                <a:cs typeface="+mn-cs"/>
              </a:rPr>
              <a:t> button.</a:t>
            </a: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NOTE: </a:t>
            </a:r>
            <a:r>
              <a:rPr lang="en-US" sz="1200" b="0" i="0" u="none" strike="noStrike" kern="1200" baseline="0" dirty="0">
                <a:solidFill>
                  <a:schemeClr val="tx1"/>
                </a:solidFill>
                <a:latin typeface="+mn-lt"/>
                <a:ea typeface="+mn-ea"/>
                <a:cs typeface="+mn-cs"/>
              </a:rPr>
              <a:t>If this does not remove them from the status of Detached or Attached, contact the Help Desk for assistance.</a:t>
            </a:r>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a:solidFill>
                  <a:schemeClr val="tx1"/>
                </a:solidFill>
                <a:effectLst/>
                <a:latin typeface="+mn-lt"/>
                <a:ea typeface="+mn-ea"/>
                <a:cs typeface="+mn-cs"/>
              </a:rPr>
              <a:t>Are there any questions?</a:t>
            </a: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a:solidFill>
                  <a:schemeClr val="tx1"/>
                </a:solidFill>
                <a:effectLst/>
                <a:latin typeface="+mn-lt"/>
                <a:ea typeface="+mn-ea"/>
                <a:cs typeface="+mn-cs"/>
              </a:rPr>
              <a:t>Next, we will discuss how to Detach personnel.</a:t>
            </a: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r>
              <a:rPr lang="en-US" b="1" dirty="0"/>
              <a:t>Detach</a:t>
            </a:r>
            <a:r>
              <a:rPr lang="en-US" b="1" baseline="0" dirty="0"/>
              <a:t> Personnel</a:t>
            </a:r>
          </a:p>
          <a:p>
            <a:endParaRPr lang="en-US" baseline="0" dirty="0"/>
          </a:p>
          <a:p>
            <a:r>
              <a:rPr lang="en-US" b="1" dirty="0"/>
              <a:t>NOTE: </a:t>
            </a:r>
            <a:r>
              <a:rPr lang="en-US" dirty="0"/>
              <a:t>The</a:t>
            </a:r>
            <a:r>
              <a:rPr lang="en-US" baseline="0" dirty="0"/>
              <a:t> Detach personnel functionality is not recommend to use to detach personnel. </a:t>
            </a: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Detach button is a holdover from previous versions of DTMS. The intended use of this function is no longer viable. DO NOT detach personnel in DTMS. This is NOT the way to clean up the personnel in the unit. By detaching personnel, the personnel</a:t>
            </a:r>
          </a:p>
          <a:p>
            <a:r>
              <a:rPr lang="en-US" sz="1200" b="0" i="0" u="none" strike="noStrike" kern="1200" baseline="0" dirty="0">
                <a:solidFill>
                  <a:schemeClr val="tx1"/>
                </a:solidFill>
                <a:latin typeface="+mn-lt"/>
                <a:ea typeface="+mn-ea"/>
                <a:cs typeface="+mn-cs"/>
              </a:rPr>
              <a:t>become invisible and cannot be managed properly by the automated systems in place and moved to the correct unit based on their UIC. This does not improve your statistics and should not be done.</a:t>
            </a:r>
          </a:p>
          <a:p>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baseline="0" dirty="0">
                <a:solidFill>
                  <a:schemeClr val="tx1"/>
                </a:solidFill>
                <a:effectLst/>
                <a:latin typeface="+mn-lt"/>
                <a:ea typeface="+mn-ea"/>
                <a:cs typeface="+mn-cs"/>
              </a:rPr>
              <a:t>Are there any questions?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baseline="0" dirty="0">
              <a:solidFill>
                <a:schemeClr val="tx1"/>
              </a:solidFill>
              <a:effectLst/>
              <a:latin typeface="+mn-lt"/>
              <a:ea typeface="+mn-ea"/>
              <a:cs typeface="+mn-cs"/>
            </a:endParaRPr>
          </a:p>
          <a:p>
            <a:r>
              <a:rPr lang="en-US" baseline="0" dirty="0"/>
              <a:t>Next, we will introduce the supporting products for this lesson.</a:t>
            </a:r>
          </a:p>
          <a:p>
            <a:pPr marL="0" indent="0">
              <a:buFont typeface="Arial" panose="020B0604020202020204" pitchFamily="34" charset="0"/>
              <a:buNone/>
            </a:pPr>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a:solidFill>
                  <a:schemeClr val="tx1"/>
                </a:solidFill>
                <a:effectLst/>
                <a:latin typeface="+mn-lt"/>
                <a:ea typeface="+mn-ea"/>
                <a:cs typeface="+mn-cs"/>
              </a:rPr>
              <a:t>Next slide</a:t>
            </a:r>
            <a:endParaRPr lang="en-US" dirty="0"/>
          </a:p>
        </p:txBody>
      </p:sp>
      <p:sp>
        <p:nvSpPr>
          <p:cNvPr id="4" name="Slide Number Placeholder 3"/>
          <p:cNvSpPr>
            <a:spLocks noGrp="1"/>
          </p:cNvSpPr>
          <p:nvPr>
            <p:ph type="sldNum" sz="quarter" idx="10"/>
          </p:nvPr>
        </p:nvSpPr>
        <p:spPr/>
        <p:txBody>
          <a:bodyPr/>
          <a:lstStyle/>
          <a:p>
            <a:fld id="{A9023E68-E8F9-404D-891E-E9678D207BDD}" type="slidenum">
              <a:rPr lang="en-US" smtClean="0"/>
              <a:pPr/>
              <a:t>26</a:t>
            </a:fld>
            <a:endParaRPr lang="en-US" dirty="0"/>
          </a:p>
        </p:txBody>
      </p:sp>
    </p:spTree>
    <p:extLst>
      <p:ext uri="{BB962C8B-B14F-4D97-AF65-F5344CB8AC3E}">
        <p14:creationId xmlns:p14="http://schemas.microsoft.com/office/powerpoint/2010/main" val="2720683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u="none" strike="noStrike" kern="1200" baseline="0" dirty="0">
                <a:solidFill>
                  <a:schemeClr val="tx1"/>
                </a:solidFill>
                <a:latin typeface="+mn-lt"/>
                <a:ea typeface="+mn-ea"/>
                <a:cs typeface="+mn-cs"/>
              </a:rPr>
              <a:t>INSTRUCTOR ONLY: </a:t>
            </a:r>
            <a:r>
              <a:rPr lang="en-US" sz="1200" b="0" i="0" u="none" strike="noStrike" kern="1200" baseline="0" dirty="0">
                <a:solidFill>
                  <a:schemeClr val="tx1"/>
                </a:solidFill>
                <a:latin typeface="+mn-lt"/>
                <a:ea typeface="+mn-ea"/>
                <a:cs typeface="+mn-cs"/>
              </a:rPr>
              <a:t>If time permits, the instructor may demonstrate the supporting products. </a:t>
            </a:r>
          </a:p>
          <a:p>
            <a:endParaRPr lang="en-US" sz="1200" b="1" kern="1200" dirty="0">
              <a:solidFill>
                <a:schemeClr val="tx1"/>
              </a:solidFill>
              <a:effectLst/>
              <a:latin typeface=" 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kern="1200" dirty="0">
                <a:solidFill>
                  <a:schemeClr val="tx1"/>
                </a:solidFill>
                <a:effectLst/>
                <a:latin typeface=" Arial"/>
                <a:ea typeface="+mn-ea"/>
                <a:cs typeface="Arial" panose="020B0604020202020204" pitchFamily="34" charset="0"/>
              </a:rPr>
              <a:t>INSTRUCTOR</a:t>
            </a:r>
            <a:r>
              <a:rPr lang="en-US" sz="1200" b="1" kern="1200" baseline="0" dirty="0">
                <a:solidFill>
                  <a:schemeClr val="tx1"/>
                </a:solidFill>
                <a:effectLst/>
                <a:latin typeface=" Arial"/>
                <a:ea typeface="+mn-ea"/>
                <a:cs typeface="Arial" panose="020B0604020202020204" pitchFamily="34" charset="0"/>
              </a:rPr>
              <a:t> NOTES: </a:t>
            </a:r>
            <a:r>
              <a:rPr lang="en-US" sz="1200" b="0" kern="1200" baseline="0" dirty="0">
                <a:solidFill>
                  <a:schemeClr val="tx1"/>
                </a:solidFill>
                <a:effectLst/>
                <a:latin typeface=" Arial"/>
                <a:ea typeface="+mn-ea"/>
                <a:cs typeface="Arial" panose="020B0604020202020204" pitchFamily="34" charset="0"/>
              </a:rPr>
              <a:t>The tutorials can be found on the DTMS Knowledge Base. The</a:t>
            </a:r>
            <a:r>
              <a:rPr lang="en-US" sz="1200" b="1" kern="1200" baseline="0" dirty="0">
                <a:solidFill>
                  <a:schemeClr val="tx1"/>
                </a:solidFill>
                <a:effectLst/>
                <a:latin typeface=" Arial"/>
                <a:ea typeface="+mn-ea"/>
                <a:cs typeface="Arial" panose="020B0604020202020204" pitchFamily="34" charset="0"/>
              </a:rPr>
              <a:t> </a:t>
            </a:r>
            <a:r>
              <a:rPr lang="en-US" sz="1200" b="0" kern="1200" baseline="0" dirty="0">
                <a:solidFill>
                  <a:schemeClr val="tx1"/>
                </a:solidFill>
                <a:effectLst/>
                <a:latin typeface=" Arial"/>
                <a:ea typeface="+mn-ea"/>
                <a:cs typeface="Arial" panose="020B0604020202020204" pitchFamily="34" charset="0"/>
              </a:rPr>
              <a:t>buttons link to PowerPoint tutorials for this lesson. Students are encouraged to review these tutorials. The tutorials can be used as refresher training.</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kern="1200" dirty="0">
              <a:solidFill>
                <a:schemeClr val="tx1"/>
              </a:solidFill>
              <a:effectLst/>
              <a:latin typeface=" 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kern="1200" dirty="0">
                <a:solidFill>
                  <a:schemeClr val="tx1"/>
                </a:solidFill>
                <a:effectLst/>
                <a:latin typeface=" Arial"/>
                <a:ea typeface="+mn-ea"/>
                <a:cs typeface="Arial" panose="020B0604020202020204" pitchFamily="34" charset="0"/>
              </a:rPr>
              <a:t>Are there any questions?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kern="1200" dirty="0">
              <a:solidFill>
                <a:schemeClr val="tx1"/>
              </a:solidFill>
              <a:effectLst/>
              <a:latin typeface=" 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kern="1200" dirty="0">
                <a:solidFill>
                  <a:schemeClr val="tx1"/>
                </a:solidFill>
                <a:effectLst/>
                <a:latin typeface=" Arial"/>
                <a:ea typeface="+mn-ea"/>
                <a:cs typeface="Arial" panose="020B0604020202020204" pitchFamily="34" charset="0"/>
              </a:rPr>
              <a:t>Next, we will conduct a check on learning.</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kern="1200" dirty="0">
              <a:solidFill>
                <a:schemeClr val="tx1"/>
              </a:solidFill>
              <a:effectLst/>
              <a:latin typeface=" 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kern="1200" dirty="0">
                <a:solidFill>
                  <a:schemeClr val="tx1"/>
                </a:solidFill>
                <a:effectLst/>
                <a:latin typeface=" Arial"/>
                <a:ea typeface="+mn-ea"/>
                <a:cs typeface="Arial" panose="020B0604020202020204" pitchFamily="34" charset="0"/>
              </a:rPr>
              <a:t>Next slide</a:t>
            </a:r>
            <a:endParaRPr lang="en-US" sz="1200" b="1" kern="1200" dirty="0">
              <a:solidFill>
                <a:schemeClr val="tx1"/>
              </a:solidFill>
              <a:effectLst/>
              <a:latin typeface=" Arial"/>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A9023E68-E8F9-404D-891E-E9678D207BDD}" type="slidenum">
              <a:rPr lang="en-US" smtClean="0"/>
              <a:pPr/>
              <a:t>27</a:t>
            </a:fld>
            <a:endParaRPr lang="en-US" dirty="0"/>
          </a:p>
        </p:txBody>
      </p:sp>
    </p:spTree>
    <p:extLst>
      <p:ext uri="{BB962C8B-B14F-4D97-AF65-F5344CB8AC3E}">
        <p14:creationId xmlns:p14="http://schemas.microsoft.com/office/powerpoint/2010/main" val="38505635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References:</a:t>
            </a:r>
            <a:r>
              <a:rPr lang="en-US" b="1" baseline="0" dirty="0">
                <a:latin typeface=" Arial"/>
              </a:rPr>
              <a:t> </a:t>
            </a:r>
            <a:r>
              <a:rPr lang="en-US" sz="1200" b="0" i="0" u="none" strike="noStrike" kern="1200" baseline="0" dirty="0">
                <a:solidFill>
                  <a:schemeClr val="tx1"/>
                </a:solidFill>
                <a:latin typeface=" Arial"/>
                <a:ea typeface="+mn-ea"/>
                <a:cs typeface="+mn-cs"/>
              </a:rPr>
              <a:t>Digital Training Management System (https://dtms.army.mil).</a:t>
            </a:r>
          </a:p>
          <a:p>
            <a:endParaRPr lang="en-US" dirty="0">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INSTRUCTOR ONLY: </a:t>
            </a:r>
            <a:r>
              <a:rPr lang="en-US" sz="1200" b="0" i="0" u="none" strike="noStrike" kern="1200" baseline="0" dirty="0">
                <a:solidFill>
                  <a:schemeClr val="tx1"/>
                </a:solidFill>
                <a:latin typeface=" Arial"/>
                <a:ea typeface="+mn-ea"/>
                <a:cs typeface="+mn-cs"/>
              </a:rPr>
              <a:t>Determine if students have gained familiarity with the material discussed by soliciting student questions and explanations. Ask the students questions and correct misunderstandings.</a:t>
            </a:r>
            <a:endParaRPr lang="en-US" sz="1200" b="0" baseline="0" dirty="0">
              <a:latin typeface=" Arial"/>
            </a:endParaRPr>
          </a:p>
          <a:p>
            <a:endParaRPr lang="en-US" sz="1200" b="1" kern="1200" dirty="0">
              <a:solidFill>
                <a:schemeClr val="tx1"/>
              </a:solidFill>
              <a:effectLst/>
              <a:latin typeface=" Arial"/>
              <a:ea typeface="+mn-ea"/>
              <a:cs typeface="Arial" panose="020B0604020202020204" pitchFamily="34" charset="0"/>
            </a:endParaRPr>
          </a:p>
          <a:p>
            <a:endParaRPr lang="en-US" sz="1200" b="1" kern="1200" dirty="0">
              <a:solidFill>
                <a:schemeClr val="tx1"/>
              </a:solidFill>
              <a:effectLst/>
              <a:latin typeface=" 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Next slide</a:t>
            </a:r>
            <a:endParaRPr lang="en-US" dirty="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77637FC3-7ACA-4E5D-AF66-6A3D94F6B67B}" type="slidenum">
              <a:rPr lang="en-US" smtClean="0"/>
              <a:t>28</a:t>
            </a:fld>
            <a:endParaRPr lang="en-US"/>
          </a:p>
        </p:txBody>
      </p:sp>
    </p:spTree>
    <p:extLst>
      <p:ext uri="{BB962C8B-B14F-4D97-AF65-F5344CB8AC3E}">
        <p14:creationId xmlns:p14="http://schemas.microsoft.com/office/powerpoint/2010/main" val="21336323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References:</a:t>
            </a:r>
            <a:r>
              <a:rPr lang="en-US" b="1" baseline="0" dirty="0">
                <a:latin typeface=" Arial"/>
              </a:rPr>
              <a:t> </a:t>
            </a:r>
            <a:r>
              <a:rPr lang="en-US" sz="1200" b="0" i="0" u="none" strike="noStrike" kern="1200" baseline="0" dirty="0">
                <a:solidFill>
                  <a:schemeClr val="tx1"/>
                </a:solidFill>
                <a:latin typeface=" Arial"/>
                <a:ea typeface="+mn-ea"/>
                <a:cs typeface="+mn-cs"/>
              </a:rPr>
              <a:t>Digital Training Management System (https://dtms.army.mil).</a:t>
            </a:r>
          </a:p>
          <a:p>
            <a:endParaRPr lang="en-US" dirty="0">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INSTRUCTOR ONLY: </a:t>
            </a:r>
            <a:r>
              <a:rPr lang="en-US" sz="1200" b="0" i="0" u="none" strike="noStrike" kern="1200" baseline="0" dirty="0">
                <a:solidFill>
                  <a:schemeClr val="tx1"/>
                </a:solidFill>
                <a:latin typeface=" Arial"/>
                <a:ea typeface="+mn-ea"/>
                <a:cs typeface="+mn-cs"/>
              </a:rPr>
              <a:t>Determine if students have gained familiarity with the material discussed by soliciting student questions and explanations. Ask the students questions and correct misunderstandings.</a:t>
            </a:r>
            <a:endParaRPr lang="en-US" sz="1200" b="0" baseline="0" dirty="0">
              <a:latin typeface=" Arial"/>
            </a:endParaRPr>
          </a:p>
          <a:p>
            <a:endParaRPr lang="en-US" sz="1200" b="1" kern="1200" dirty="0">
              <a:solidFill>
                <a:schemeClr val="tx1"/>
              </a:solidFill>
              <a:effectLst/>
              <a:latin typeface=" Arial"/>
              <a:ea typeface="+mn-ea"/>
              <a:cs typeface="Arial" panose="020B0604020202020204" pitchFamily="34" charset="0"/>
            </a:endParaRPr>
          </a:p>
          <a:p>
            <a:endParaRPr lang="en-US" sz="1200" b="1" kern="1200" dirty="0">
              <a:solidFill>
                <a:schemeClr val="tx1"/>
              </a:solidFill>
              <a:effectLst/>
              <a:latin typeface=" Arial"/>
              <a:ea typeface="+mn-ea"/>
              <a:cs typeface="Arial" panose="020B0604020202020204" pitchFamily="34" charset="0"/>
            </a:endParaRPr>
          </a:p>
          <a:p>
            <a:r>
              <a:rPr lang="en-US" sz="1200" b="1" kern="1200" dirty="0">
                <a:solidFill>
                  <a:schemeClr val="tx1"/>
                </a:solidFill>
                <a:effectLst/>
                <a:latin typeface=" Arial"/>
                <a:ea typeface="+mn-ea"/>
                <a:cs typeface="Arial" panose="020B0604020202020204" pitchFamily="34" charset="0"/>
              </a:rPr>
              <a:t>INSTRUCTOR NOTES:</a:t>
            </a:r>
          </a:p>
          <a:p>
            <a:endParaRPr lang="en-US" dirty="0"/>
          </a:p>
          <a:p>
            <a:endParaRPr lang="en-US" b="1" dirty="0"/>
          </a:p>
          <a:p>
            <a:r>
              <a:rPr lang="en-US" b="1" dirty="0"/>
              <a:t>Q1. True or False. </a:t>
            </a:r>
            <a:r>
              <a:rPr lang="en-US" sz="1200" b="0" i="0" u="none" strike="noStrike" kern="1200" baseline="0" dirty="0">
                <a:solidFill>
                  <a:schemeClr val="tx1"/>
                </a:solidFill>
                <a:latin typeface=" Arial"/>
                <a:ea typeface="+mn-ea"/>
                <a:cs typeface="+mn-cs"/>
              </a:rPr>
              <a:t>FM 7-0 supports the idea that training a unit does not fundamentally differ from preparing a unit for an operation. </a:t>
            </a:r>
          </a:p>
          <a:p>
            <a:endParaRPr lang="en-US" sz="1200" b="0" i="0" u="none" strike="noStrike" kern="1200" baseline="0" dirty="0">
              <a:solidFill>
                <a:schemeClr val="tx1"/>
              </a:solidFill>
              <a:latin typeface=" 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Q2. True or False. </a:t>
            </a:r>
            <a:r>
              <a:rPr lang="en-US" sz="1200" kern="1200" dirty="0">
                <a:solidFill>
                  <a:schemeClr val="tx1"/>
                </a:solidFill>
                <a:effectLst/>
                <a:latin typeface=" Arial"/>
                <a:ea typeface="+mn-ea"/>
                <a:cs typeface="+mn-cs"/>
              </a:rPr>
              <a:t>Training Management today is accomplished through the processes outlined in the doctrine and FM 7-0, but it is also the disciplined use of enabling</a:t>
            </a:r>
            <a:r>
              <a:rPr lang="en-US" sz="1200" kern="1200" baseline="0" dirty="0">
                <a:solidFill>
                  <a:schemeClr val="tx1"/>
                </a:solidFill>
                <a:effectLst/>
                <a:latin typeface=" Arial"/>
                <a:ea typeface="+mn-ea"/>
                <a:cs typeface="+mn-cs"/>
              </a:rPr>
              <a:t> web-based</a:t>
            </a:r>
            <a:r>
              <a:rPr lang="en-US" sz="1200" kern="1200" dirty="0">
                <a:solidFill>
                  <a:schemeClr val="tx1"/>
                </a:solidFill>
                <a:effectLst/>
                <a:latin typeface=" Arial"/>
                <a:ea typeface="+mn-ea"/>
                <a:cs typeface="+mn-cs"/>
              </a:rPr>
              <a:t> tools.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Q3. True or False</a:t>
            </a:r>
            <a:r>
              <a:rPr lang="en-US" dirty="0"/>
              <a:t>. </a:t>
            </a:r>
            <a:r>
              <a:rPr lang="en-US" sz="1200" b="0" i="0" u="none" strike="noStrike" kern="1200" baseline="0" dirty="0">
                <a:solidFill>
                  <a:schemeClr val="tx1"/>
                </a:solidFill>
                <a:latin typeface=" Arial"/>
                <a:ea typeface="+mn-ea"/>
                <a:cs typeface="+mn-cs"/>
              </a:rPr>
              <a:t>CATS are composed of a number of Event Sets (ES). An ES is a grouping of individual tasks that could logically be trained together during a Training Event.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 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 Arial"/>
                <a:ea typeface="+mn-ea"/>
                <a:cs typeface="+mn-cs"/>
              </a:rPr>
              <a:t>Q4</a:t>
            </a:r>
            <a:r>
              <a:rPr lang="en-US" sz="1200" b="0" i="0" u="none" strike="noStrike" kern="1200" baseline="0" dirty="0">
                <a:solidFill>
                  <a:schemeClr val="tx1"/>
                </a:solidFill>
                <a:latin typeface=" Arial"/>
                <a:ea typeface="+mn-ea"/>
                <a:cs typeface="+mn-cs"/>
              </a:rPr>
              <a:t>. </a:t>
            </a:r>
            <a:r>
              <a:rPr lang="en-US" sz="1200" b="0" i="0" u="none" strike="noStrike" kern="1200" baseline="0" dirty="0">
                <a:solidFill>
                  <a:schemeClr val="tx1"/>
                </a:solidFill>
                <a:effectLst/>
                <a:latin typeface="+mn-lt"/>
                <a:ea typeface="+mn-ea"/>
                <a:cs typeface="+mn-cs"/>
              </a:rPr>
              <a:t>What does the Align Personnel allow users to 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effectLst/>
                <a:latin typeface="+mn-lt"/>
                <a:ea typeface="+mn-ea"/>
                <a:cs typeface="+mn-cs"/>
              </a:rPr>
              <a:t>Q5</a:t>
            </a:r>
            <a:r>
              <a:rPr lang="en-US" sz="1200" b="0" i="0" u="none" strike="noStrike" kern="1200" baseline="0" dirty="0">
                <a:solidFill>
                  <a:schemeClr val="tx1"/>
                </a:solidFill>
                <a:effectLst/>
                <a:latin typeface="+mn-lt"/>
                <a:ea typeface="+mn-ea"/>
                <a:cs typeface="+mn-cs"/>
              </a:rPr>
              <a:t>. True or False. </a:t>
            </a:r>
            <a:r>
              <a:rPr lang="en-US" dirty="0"/>
              <a:t>The User Reports menu allows you the ability to search</a:t>
            </a:r>
            <a:r>
              <a:rPr lang="en-US" baseline="0" dirty="0"/>
              <a:t> for three different reports: They are Functions Used, Functions Used By Date, and Personnel Access Report.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 Arial"/>
                <a:ea typeface="+mn-ea"/>
                <a:cs typeface="+mn-cs"/>
              </a:rPr>
              <a:t>Q6. </a:t>
            </a:r>
            <a:r>
              <a:rPr lang="en-US" sz="1200" b="0" i="0" u="none" strike="noStrike" kern="1200" baseline="0" dirty="0">
                <a:solidFill>
                  <a:schemeClr val="tx1"/>
                </a:solidFill>
                <a:latin typeface=" Arial"/>
                <a:ea typeface="+mn-ea"/>
                <a:cs typeface="+mn-cs"/>
              </a:rPr>
              <a:t>What </a:t>
            </a:r>
            <a:r>
              <a:rPr lang="en-US" sz="1200" b="0" i="0" u="none" strike="noStrike" kern="1200" baseline="0" dirty="0">
                <a:solidFill>
                  <a:schemeClr val="tx1"/>
                </a:solidFill>
                <a:latin typeface="+mn-lt"/>
                <a:ea typeface="+mn-ea"/>
                <a:cs typeface="+mn-cs"/>
              </a:rPr>
              <a:t>provides units a snapshot of the information shared with NetUSR?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 Arial"/>
                <a:ea typeface="+mn-ea"/>
                <a:cs typeface="Arial" panose="020B0604020202020204" pitchFamily="34" charset="0"/>
              </a:rPr>
              <a:t>Next slide</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77637FC3-7ACA-4E5D-AF66-6A3D94F6B67B}" type="slidenum">
              <a:rPr lang="en-US" smtClean="0"/>
              <a:t>29</a:t>
            </a:fld>
            <a:endParaRPr lang="en-US"/>
          </a:p>
        </p:txBody>
      </p:sp>
    </p:spTree>
    <p:extLst>
      <p:ext uri="{BB962C8B-B14F-4D97-AF65-F5344CB8AC3E}">
        <p14:creationId xmlns:p14="http://schemas.microsoft.com/office/powerpoint/2010/main" val="712705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0" indent="0" algn="l" defTabSz="90955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latin typeface=" Arial"/>
              </a:rPr>
              <a:t>INSTRUCTOR NOTES: </a:t>
            </a:r>
            <a:r>
              <a:rPr lang="en-US" sz="1200" b="0" i="0" u="none" strike="noStrike" kern="1200" baseline="0" dirty="0">
                <a:solidFill>
                  <a:schemeClr val="tx1"/>
                </a:solidFill>
                <a:latin typeface=" Arial"/>
                <a:ea typeface="+mn-ea"/>
                <a:cs typeface="+mn-cs"/>
              </a:rPr>
              <a:t>"The purpose of </a:t>
            </a:r>
            <a:r>
              <a:rPr lang="en-US" sz="1200" b="0" i="0" u="sng" strike="noStrike" kern="1200" baseline="0" dirty="0">
                <a:solidFill>
                  <a:schemeClr val="tx1"/>
                </a:solidFill>
                <a:latin typeface=" Arial"/>
                <a:ea typeface="+mn-ea"/>
                <a:cs typeface="+mn-cs"/>
              </a:rPr>
              <a:t>unit training </a:t>
            </a:r>
            <a:r>
              <a:rPr lang="en-US" sz="1200" b="0" i="0" u="none" strike="noStrike" kern="1200" baseline="0" dirty="0">
                <a:solidFill>
                  <a:schemeClr val="tx1"/>
                </a:solidFill>
                <a:latin typeface=" Arial"/>
                <a:ea typeface="+mn-ea"/>
                <a:cs typeface="+mn-cs"/>
              </a:rPr>
              <a:t>is to build and maintain ready units to conduct unified land operations for combatant commanders. Good training gives Soldiers </a:t>
            </a:r>
            <a:r>
              <a:rPr lang="en-US" sz="1200" b="0" i="0" u="sng" strike="noStrike" kern="1200" baseline="0" dirty="0">
                <a:solidFill>
                  <a:schemeClr val="tx1"/>
                </a:solidFill>
                <a:latin typeface=" Arial"/>
                <a:ea typeface="+mn-ea"/>
                <a:cs typeface="+mn-cs"/>
              </a:rPr>
              <a:t>confidence</a:t>
            </a:r>
            <a:r>
              <a:rPr lang="en-US" sz="1200" b="0" i="0" u="none" strike="noStrike" kern="1200" baseline="0" dirty="0">
                <a:solidFill>
                  <a:schemeClr val="tx1"/>
                </a:solidFill>
                <a:latin typeface=" Arial"/>
                <a:ea typeface="+mn-ea"/>
                <a:cs typeface="+mn-cs"/>
              </a:rPr>
              <a:t> in their abilities and the abilities of their leaders, </a:t>
            </a:r>
            <a:r>
              <a:rPr lang="en-US" sz="1200" b="0" i="0" u="sng" strike="noStrike" kern="1200" baseline="0" dirty="0">
                <a:solidFill>
                  <a:schemeClr val="tx1"/>
                </a:solidFill>
                <a:latin typeface=" Arial"/>
                <a:ea typeface="+mn-ea"/>
                <a:cs typeface="+mn-cs"/>
              </a:rPr>
              <a:t>forges trust</a:t>
            </a:r>
            <a:r>
              <a:rPr lang="en-US" sz="1200" b="0" i="0" u="none" strike="noStrike" kern="1200" baseline="0" dirty="0">
                <a:solidFill>
                  <a:schemeClr val="tx1"/>
                </a:solidFill>
                <a:latin typeface=" Arial"/>
                <a:ea typeface="+mn-ea"/>
                <a:cs typeface="+mn-cs"/>
              </a:rPr>
              <a:t>, and allows the unit to adapt readily to new and different missions. </a:t>
            </a:r>
            <a:endParaRPr lang="en-US" dirty="0"/>
          </a:p>
          <a:p>
            <a:pPr marL="0" indent="0" defTabSz="909554">
              <a:buFont typeface="Arial" panose="020B0604020202020204" pitchFamily="34" charset="0"/>
              <a:buNone/>
              <a:defRPr/>
            </a:pPr>
            <a:endParaRPr lang="en-US" dirty="0">
              <a:latin typeface=" Arial"/>
            </a:endParaRPr>
          </a:p>
          <a:p>
            <a:pPr defTabSz="926836">
              <a:defRPr/>
            </a:pPr>
            <a:r>
              <a:rPr lang="en-US" dirty="0">
                <a:latin typeface=" Arial"/>
                <a:cs typeface="Arial" pitchFamily="34" charset="0"/>
              </a:rPr>
              <a:t>Are there any questions?</a:t>
            </a:r>
          </a:p>
          <a:p>
            <a:pPr defTabSz="926836">
              <a:defRPr/>
            </a:pPr>
            <a:endParaRPr lang="en-US" dirty="0">
              <a:latin typeface=" Arial"/>
              <a:cs typeface="Arial" pitchFamily="34" charset="0"/>
            </a:endParaRPr>
          </a:p>
          <a:p>
            <a:pPr defTabSz="926836">
              <a:defRPr/>
            </a:pPr>
            <a:r>
              <a:rPr lang="en-US" dirty="0">
                <a:latin typeface=" Arial"/>
                <a:cs typeface="Arial" pitchFamily="34" charset="0"/>
              </a:rPr>
              <a:t>Next slide</a:t>
            </a:r>
          </a:p>
        </p:txBody>
      </p:sp>
      <p:sp>
        <p:nvSpPr>
          <p:cNvPr id="4" name="Slide Number Placeholder 3"/>
          <p:cNvSpPr>
            <a:spLocks noGrp="1"/>
          </p:cNvSpPr>
          <p:nvPr>
            <p:ph type="sldNum" sz="quarter" idx="10"/>
          </p:nvPr>
        </p:nvSpPr>
        <p:spPr/>
        <p:txBody>
          <a:bodyPr/>
          <a:lstStyle/>
          <a:p>
            <a:fld id="{A9023E68-E8F9-404D-891E-E9678D207BDD}" type="slidenum">
              <a:rPr lang="en-US" smtClean="0"/>
              <a:pPr/>
              <a:t>3</a:t>
            </a:fld>
            <a:endParaRPr lang="en-US" dirty="0"/>
          </a:p>
        </p:txBody>
      </p:sp>
    </p:spTree>
    <p:extLst>
      <p:ext uri="{BB962C8B-B14F-4D97-AF65-F5344CB8AC3E}">
        <p14:creationId xmlns:p14="http://schemas.microsoft.com/office/powerpoint/2010/main" val="41454866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References:</a:t>
            </a:r>
            <a:r>
              <a:rPr lang="en-US" b="1" baseline="0" dirty="0">
                <a:latin typeface=" Arial"/>
              </a:rPr>
              <a:t> </a:t>
            </a:r>
            <a:r>
              <a:rPr lang="en-US" sz="1200" b="0" i="0" u="none" strike="noStrike" kern="1200" baseline="0" dirty="0">
                <a:solidFill>
                  <a:schemeClr val="tx1"/>
                </a:solidFill>
                <a:latin typeface=" Arial"/>
                <a:ea typeface="+mn-ea"/>
                <a:cs typeface="+mn-cs"/>
              </a:rPr>
              <a:t>Digital Training Management System (https://dtms.army.mil).</a:t>
            </a:r>
          </a:p>
          <a:p>
            <a:endParaRPr lang="en-US" dirty="0">
              <a:latin typeface=" Arial"/>
            </a:endParaRPr>
          </a:p>
          <a:p>
            <a:endParaRPr lang="en-US" dirty="0">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INSTRUCTOR ONLY: </a:t>
            </a:r>
            <a:r>
              <a:rPr lang="en-US" sz="1200" b="0" i="0" u="none" strike="noStrike" kern="1200" baseline="0" dirty="0">
                <a:solidFill>
                  <a:schemeClr val="tx1"/>
                </a:solidFill>
                <a:latin typeface=" Arial"/>
                <a:ea typeface="+mn-ea"/>
                <a:cs typeface="+mn-cs"/>
              </a:rPr>
              <a:t>Determine if students have gained familiarity with the material discussed by soliciting student questions and explanations. Ask the students questions and correct misunderstandings.</a:t>
            </a:r>
            <a:endParaRPr lang="en-US" sz="1200" b="0" baseline="0" dirty="0">
              <a:latin typeface=" Arial"/>
            </a:endParaRPr>
          </a:p>
          <a:p>
            <a:endParaRPr lang="en-US" sz="1200" b="1" kern="1200" dirty="0">
              <a:solidFill>
                <a:schemeClr val="tx1"/>
              </a:solidFill>
              <a:effectLst/>
              <a:latin typeface=" Arial"/>
              <a:ea typeface="+mn-ea"/>
              <a:cs typeface="Arial" panose="020B0604020202020204" pitchFamily="34" charset="0"/>
            </a:endParaRPr>
          </a:p>
          <a:p>
            <a:endParaRPr lang="en-US" sz="1200" b="1" kern="1200" dirty="0">
              <a:solidFill>
                <a:schemeClr val="tx1"/>
              </a:solidFill>
              <a:effectLst/>
              <a:latin typeface=" Arial"/>
              <a:ea typeface="+mn-ea"/>
              <a:cs typeface="Arial" panose="020B0604020202020204" pitchFamily="34" charset="0"/>
            </a:endParaRPr>
          </a:p>
          <a:p>
            <a:r>
              <a:rPr lang="en-US" sz="1200" b="1" kern="1200" dirty="0">
                <a:solidFill>
                  <a:schemeClr val="tx1"/>
                </a:solidFill>
                <a:effectLst/>
                <a:latin typeface=" Arial"/>
                <a:ea typeface="+mn-ea"/>
                <a:cs typeface="Arial" panose="020B0604020202020204" pitchFamily="34" charset="0"/>
              </a:rPr>
              <a:t>INSTRUCTOR NOTES:</a:t>
            </a:r>
          </a:p>
          <a:p>
            <a:endParaRPr lang="en-US" dirty="0"/>
          </a:p>
          <a:p>
            <a:endParaRPr lang="en-US" b="1" dirty="0"/>
          </a:p>
          <a:p>
            <a:r>
              <a:rPr lang="en-US" b="1" dirty="0"/>
              <a:t>Q1. True or False. </a:t>
            </a:r>
            <a:r>
              <a:rPr lang="en-US" sz="1200" dirty="0">
                <a:latin typeface=" Arial"/>
              </a:rPr>
              <a:t>The three Training Proficiencies are MET, Weapons and Collective Live-Fire Proficiencies.</a:t>
            </a:r>
          </a:p>
          <a:p>
            <a:r>
              <a:rPr lang="en-US" sz="1200" b="1" i="0" u="none" strike="noStrike" kern="1200" baseline="0" dirty="0">
                <a:solidFill>
                  <a:schemeClr val="tx1"/>
                </a:solidFill>
                <a:latin typeface=" Arial"/>
                <a:ea typeface="+mn-ea"/>
                <a:cs typeface="+mn-cs"/>
              </a:rPr>
              <a:t>A1. True</a:t>
            </a:r>
          </a:p>
          <a:p>
            <a:endParaRPr lang="en-US" sz="1200" b="0" i="0" u="none" strike="noStrike" kern="1200" baseline="0" dirty="0">
              <a:solidFill>
                <a:schemeClr val="tx1"/>
              </a:solidFill>
              <a:latin typeface=" 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Q2. True or False</a:t>
            </a:r>
            <a:r>
              <a:rPr lang="en-US" dirty="0"/>
              <a:t>. </a:t>
            </a:r>
            <a:r>
              <a:rPr lang="en-US" sz="1200" kern="1200" dirty="0">
                <a:solidFill>
                  <a:schemeClr val="tx1"/>
                </a:solidFill>
                <a:effectLst/>
                <a:latin typeface=" Arial"/>
                <a:ea typeface="+mn-ea"/>
                <a:cs typeface="+mn-cs"/>
              </a:rPr>
              <a:t>Training Management today is accomplished through the processes outlined in the doctrine and FM 7-0, but it is also the disciplined use of enabling</a:t>
            </a:r>
            <a:r>
              <a:rPr lang="en-US" sz="1200" kern="1200" baseline="0" dirty="0">
                <a:solidFill>
                  <a:schemeClr val="tx1"/>
                </a:solidFill>
                <a:effectLst/>
                <a:latin typeface=" Arial"/>
                <a:ea typeface="+mn-ea"/>
                <a:cs typeface="+mn-cs"/>
              </a:rPr>
              <a:t> web-based</a:t>
            </a:r>
            <a:r>
              <a:rPr lang="en-US" sz="1200" kern="1200" dirty="0">
                <a:solidFill>
                  <a:schemeClr val="tx1"/>
                </a:solidFill>
                <a:effectLst/>
                <a:latin typeface=" Arial"/>
                <a:ea typeface="+mn-ea"/>
                <a:cs typeface="+mn-cs"/>
              </a:rPr>
              <a:t> tools.</a:t>
            </a:r>
          </a:p>
          <a:p>
            <a:r>
              <a:rPr lang="en-US" b="1" dirty="0"/>
              <a:t>A2. True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Q3. True or False. </a:t>
            </a:r>
            <a:r>
              <a:rPr lang="en-US" sz="1200" b="0" i="0" u="none" strike="noStrike" kern="1200" baseline="0" dirty="0">
                <a:solidFill>
                  <a:schemeClr val="tx1"/>
                </a:solidFill>
                <a:latin typeface=" Arial"/>
                <a:ea typeface="+mn-ea"/>
                <a:cs typeface="+mn-cs"/>
              </a:rPr>
              <a:t>CATS are composed of a number of Event Sets (ES). An ES is a grouping of individual tasks that could logically be trained together during a Training Event.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 Arial"/>
                <a:ea typeface="+mn-ea"/>
                <a:cs typeface="+mn-cs"/>
              </a:rPr>
              <a:t>A3. False. </a:t>
            </a:r>
            <a:r>
              <a:rPr lang="en-US" sz="1200" b="0" i="0" u="none" strike="noStrike" kern="1200" baseline="0" dirty="0">
                <a:solidFill>
                  <a:schemeClr val="tx1"/>
                </a:solidFill>
                <a:latin typeface=" Arial"/>
                <a:ea typeface="+mn-ea"/>
                <a:cs typeface="+mn-cs"/>
              </a:rPr>
              <a:t>CATS are composed of a number of Task Sets (TS). A TS is a grouping of collective tasks that could logically be trained together during a Training Event.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 Arial"/>
              <a:ea typeface="+mn-ea"/>
              <a:cs typeface="+mn-cs"/>
            </a:endParaRPr>
          </a:p>
          <a:p>
            <a:pPr lvl="0">
              <a:defRPr/>
            </a:pPr>
            <a:r>
              <a:rPr lang="en-US" sz="1200" b="1" dirty="0">
                <a:latin typeface=" Arial"/>
              </a:rPr>
              <a:t>Q4. </a:t>
            </a:r>
            <a:r>
              <a:rPr lang="en-US" sz="1200" dirty="0">
                <a:latin typeface=" Arial"/>
              </a:rPr>
              <a:t>What does the Align Personnel allow users to do?</a:t>
            </a:r>
          </a:p>
          <a:p>
            <a:pPr>
              <a:defRPr/>
            </a:pPr>
            <a:r>
              <a:rPr lang="en-US" sz="1200" b="1" dirty="0">
                <a:latin typeface=" Arial"/>
              </a:rPr>
              <a:t>A4. </a:t>
            </a:r>
            <a:r>
              <a:rPr lang="en-US" sz="1200" dirty="0">
                <a:latin typeface=" Arial"/>
              </a:rPr>
              <a:t>The Align Personnel allow users the ability to edit personnel alignments within the subordinate units. Reference DTMS, Administration tab, Platoon Manager submenu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 Arial"/>
              <a:ea typeface="+mn-ea"/>
              <a:cs typeface="+mn-cs"/>
            </a:endParaRPr>
          </a:p>
          <a:p>
            <a:r>
              <a:rPr lang="en-US" sz="1200" b="0" kern="1200" dirty="0">
                <a:solidFill>
                  <a:schemeClr val="tx1"/>
                </a:solidFill>
                <a:effectLst/>
                <a:latin typeface=" Arial"/>
                <a:ea typeface="+mn-ea"/>
                <a:cs typeface="Arial" panose="020B0604020202020204" pitchFamily="34" charset="0"/>
              </a:rPr>
              <a:t>Next slide</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77637FC3-7ACA-4E5D-AF66-6A3D94F6B67B}" type="slidenum">
              <a:rPr lang="en-US" smtClean="0"/>
              <a:t>30</a:t>
            </a:fld>
            <a:endParaRPr lang="en-US"/>
          </a:p>
        </p:txBody>
      </p:sp>
    </p:spTree>
    <p:extLst>
      <p:ext uri="{BB962C8B-B14F-4D97-AF65-F5344CB8AC3E}">
        <p14:creationId xmlns:p14="http://schemas.microsoft.com/office/powerpoint/2010/main" val="15213267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References:</a:t>
            </a:r>
            <a:r>
              <a:rPr lang="en-US" b="1" baseline="0" dirty="0">
                <a:latin typeface=" Arial"/>
              </a:rPr>
              <a:t> </a:t>
            </a:r>
            <a:r>
              <a:rPr lang="en-US" sz="1200" b="0" i="0" u="none" strike="noStrike" kern="1200" baseline="0" dirty="0">
                <a:solidFill>
                  <a:schemeClr val="tx1"/>
                </a:solidFill>
                <a:latin typeface=" Arial"/>
                <a:ea typeface="+mn-ea"/>
                <a:cs typeface="+mn-cs"/>
              </a:rPr>
              <a:t>Digital Training Management System (https://dtms.army.mil).</a:t>
            </a:r>
          </a:p>
          <a:p>
            <a:endParaRPr lang="en-US" dirty="0">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INSTRUCTOR ONLY: </a:t>
            </a:r>
            <a:r>
              <a:rPr lang="en-US" sz="1200" b="0" i="0" u="none" strike="noStrike" kern="1200" baseline="0" dirty="0">
                <a:solidFill>
                  <a:schemeClr val="tx1"/>
                </a:solidFill>
                <a:latin typeface=" Arial"/>
                <a:ea typeface="+mn-ea"/>
                <a:cs typeface="+mn-cs"/>
              </a:rPr>
              <a:t>Determine if students have gained familiarity with the material discussed by soliciting student questions and explanations. Ask the students questions and correct misunderstandings.</a:t>
            </a:r>
            <a:endParaRPr lang="en-US" sz="1200" b="0" baseline="0" dirty="0">
              <a:latin typeface=" Arial"/>
            </a:endParaRPr>
          </a:p>
          <a:p>
            <a:endParaRPr lang="en-US" sz="1200" b="1" kern="1200" dirty="0">
              <a:solidFill>
                <a:schemeClr val="tx1"/>
              </a:solidFill>
              <a:effectLst/>
              <a:latin typeface=" Arial"/>
              <a:ea typeface="+mn-ea"/>
              <a:cs typeface="Arial" panose="020B0604020202020204" pitchFamily="34" charset="0"/>
            </a:endParaRPr>
          </a:p>
          <a:p>
            <a:endParaRPr lang="en-US" sz="1200" b="1" kern="1200" dirty="0">
              <a:solidFill>
                <a:schemeClr val="tx1"/>
              </a:solidFill>
              <a:effectLst/>
              <a:latin typeface=" Arial"/>
              <a:ea typeface="+mn-ea"/>
              <a:cs typeface="Arial" panose="020B0604020202020204" pitchFamily="34" charset="0"/>
            </a:endParaRPr>
          </a:p>
          <a:p>
            <a:r>
              <a:rPr lang="en-US" sz="1200" b="1" kern="1200" dirty="0">
                <a:solidFill>
                  <a:schemeClr val="tx1"/>
                </a:solidFill>
                <a:effectLst/>
                <a:latin typeface=" Arial"/>
                <a:ea typeface="+mn-ea"/>
                <a:cs typeface="Arial" panose="020B0604020202020204" pitchFamily="34" charset="0"/>
              </a:rPr>
              <a:t>INSTRUCTOR NOTES: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effectLst/>
                <a:latin typeface="+mn-lt"/>
                <a:ea typeface="+mn-ea"/>
                <a:cs typeface="+mn-cs"/>
              </a:rPr>
              <a:t>Q5</a:t>
            </a:r>
            <a:r>
              <a:rPr lang="en-US" sz="1200" b="0" i="0" u="none" strike="noStrike" kern="1200" baseline="0" dirty="0">
                <a:solidFill>
                  <a:schemeClr val="tx1"/>
                </a:solidFill>
                <a:effectLst/>
                <a:latin typeface="+mn-lt"/>
                <a:ea typeface="+mn-ea"/>
                <a:cs typeface="+mn-cs"/>
              </a:rPr>
              <a:t>. </a:t>
            </a:r>
            <a:r>
              <a:rPr lang="en-US" sz="1200" b="1" i="0" u="none" strike="noStrike" kern="1200" baseline="0" dirty="0">
                <a:solidFill>
                  <a:schemeClr val="tx1"/>
                </a:solidFill>
                <a:effectLst/>
                <a:latin typeface="+mn-lt"/>
                <a:ea typeface="+mn-ea"/>
                <a:cs typeface="+mn-cs"/>
              </a:rPr>
              <a:t>True or False</a:t>
            </a:r>
            <a:r>
              <a:rPr lang="en-US" sz="1200" b="0" i="0" u="none" strike="noStrike" kern="1200" baseline="0" dirty="0">
                <a:solidFill>
                  <a:schemeClr val="tx1"/>
                </a:solidFill>
                <a:effectLst/>
                <a:latin typeface="+mn-lt"/>
                <a:ea typeface="+mn-ea"/>
                <a:cs typeface="+mn-cs"/>
              </a:rPr>
              <a:t>. </a:t>
            </a:r>
            <a:r>
              <a:rPr lang="en-US" dirty="0"/>
              <a:t>The User Reports menu allows you the ability to search</a:t>
            </a:r>
            <a:r>
              <a:rPr lang="en-US" baseline="0" dirty="0"/>
              <a:t> for three different reports: They are Functions Used, Functions Used By Date, and Personnel Access Report.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effectLst/>
                <a:latin typeface="+mn-lt"/>
                <a:ea typeface="+mn-ea"/>
                <a:cs typeface="+mn-cs"/>
              </a:rPr>
              <a:t>A5. False. </a:t>
            </a:r>
            <a:r>
              <a:rPr lang="en-US" dirty="0"/>
              <a:t>The User Reports menu allows you the ability to search</a:t>
            </a:r>
            <a:r>
              <a:rPr lang="en-US" baseline="0" dirty="0"/>
              <a:t> for three different reports, they are, Functions Used, Functions Used By Time Period, and User Access Report.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This concludes the check on learning.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Are there any questions?</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77637FC3-7ACA-4E5D-AF66-6A3D94F6B67B}" type="slidenum">
              <a:rPr lang="en-US" smtClean="0"/>
              <a:t>31</a:t>
            </a:fld>
            <a:endParaRPr lang="en-US"/>
          </a:p>
        </p:txBody>
      </p:sp>
    </p:spTree>
    <p:extLst>
      <p:ext uri="{BB962C8B-B14F-4D97-AF65-F5344CB8AC3E}">
        <p14:creationId xmlns:p14="http://schemas.microsoft.com/office/powerpoint/2010/main" val="18340027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Instructor: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Walk around and monitor each group to assess their knowledge, performance, techniques, and offer assistance/guidance to concrete their knowledge and facilitate learning. </a:t>
            </a:r>
          </a:p>
          <a:p>
            <a:endParaRPr lang="en-US" dirty="0"/>
          </a:p>
        </p:txBody>
      </p:sp>
      <p:sp>
        <p:nvSpPr>
          <p:cNvPr id="4" name="Slide Number Placeholder 3"/>
          <p:cNvSpPr>
            <a:spLocks noGrp="1"/>
          </p:cNvSpPr>
          <p:nvPr>
            <p:ph type="sldNum" sz="quarter" idx="5"/>
          </p:nvPr>
        </p:nvSpPr>
        <p:spPr/>
        <p:txBody>
          <a:bodyPr/>
          <a:lstStyle/>
          <a:p>
            <a:fld id="{A9023E68-E8F9-404D-891E-E9678D207BDD}" type="slidenum">
              <a:rPr lang="en-US" smtClean="0"/>
              <a:pPr/>
              <a:t>32</a:t>
            </a:fld>
            <a:endParaRPr lang="en-US" dirty="0"/>
          </a:p>
        </p:txBody>
      </p:sp>
    </p:spTree>
    <p:extLst>
      <p:ext uri="{BB962C8B-B14F-4D97-AF65-F5344CB8AC3E}">
        <p14:creationId xmlns:p14="http://schemas.microsoft.com/office/powerpoint/2010/main" val="9808858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Instructor: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Facilitate a group interactive review of the displayed scenario results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Learner's report should look identical to the displayed report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any learner’s reports look different, analyze the discrepancy and provide insight to the learners to highlight the correct procedures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9023E68-E8F9-404D-891E-E9678D207BDD}" type="slidenum">
              <a:rPr lang="en-US" smtClean="0"/>
              <a:pPr/>
              <a:t>33</a:t>
            </a:fld>
            <a:endParaRPr lang="en-US" dirty="0"/>
          </a:p>
        </p:txBody>
      </p:sp>
    </p:spTree>
    <p:extLst>
      <p:ext uri="{BB962C8B-B14F-4D97-AF65-F5344CB8AC3E}">
        <p14:creationId xmlns:p14="http://schemas.microsoft.com/office/powerpoint/2010/main" val="3439860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Instructor: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dirty="0">
                <a:solidFill>
                  <a:schemeClr val="tx1"/>
                </a:solidFill>
                <a:latin typeface="Chalkboard" panose="03050602040202020205" pitchFamily="66" charset="77"/>
                <a:cs typeface="Times New Roman" panose="02020603050405020304" pitchFamily="18" charset="0"/>
              </a:rPr>
              <a:t>Learners are provided a tablet and a controlled scenario with data they will input into DTMS</a:t>
            </a:r>
          </a:p>
          <a:p>
            <a:pPr marL="171450" indent="-171450">
              <a:buFont typeface="Arial" panose="020B0604020202020204" pitchFamily="34" charset="0"/>
              <a:buChar char="•"/>
            </a:pPr>
            <a:r>
              <a:rPr lang="en-US" sz="1200" b="0" dirty="0">
                <a:solidFill>
                  <a:schemeClr val="tx1"/>
                </a:solidFill>
                <a:latin typeface="Chalkboard" panose="03050602040202020205" pitchFamily="66" charset="77"/>
                <a:cs typeface="Times New Roman" panose="02020603050405020304" pitchFamily="18" charset="0"/>
              </a:rPr>
              <a:t>After entering the scenario data into DTMS, learners will generate a report as indicated in the scenario</a:t>
            </a:r>
          </a:p>
          <a:p>
            <a:pPr marL="171450" indent="-171450">
              <a:buFont typeface="Arial" panose="020B0604020202020204" pitchFamily="34" charset="0"/>
              <a:buChar char="•"/>
            </a:pPr>
            <a:r>
              <a:rPr lang="en-US" sz="1200" b="0" dirty="0">
                <a:solidFill>
                  <a:schemeClr val="tx1"/>
                </a:solidFill>
                <a:latin typeface="Chalkboard" panose="03050602040202020205" pitchFamily="66" charset="77"/>
                <a:cs typeface="Times New Roman" panose="02020603050405020304" pitchFamily="18" charset="0"/>
              </a:rPr>
              <a:t>After generating the report indicating that the learner has completed the evaluation, the instructor will evaluate the report and ensure accuracy and completeness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9023E68-E8F9-404D-891E-E9678D207BDD}" type="slidenum">
              <a:rPr lang="en-US" smtClean="0"/>
              <a:pPr/>
              <a:t>34</a:t>
            </a:fld>
            <a:endParaRPr lang="en-US" dirty="0"/>
          </a:p>
        </p:txBody>
      </p:sp>
    </p:spTree>
    <p:extLst>
      <p:ext uri="{BB962C8B-B14F-4D97-AF65-F5344CB8AC3E}">
        <p14:creationId xmlns:p14="http://schemas.microsoft.com/office/powerpoint/2010/main" val="2265971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Reference:</a:t>
            </a:r>
            <a:r>
              <a:rPr lang="en-US" b="1" baseline="0" dirty="0">
                <a:latin typeface=" Arial"/>
              </a:rPr>
              <a:t> </a:t>
            </a:r>
            <a:r>
              <a:rPr lang="en-US" sz="1200" b="0" i="0" u="none" strike="noStrike" kern="1200" baseline="0" dirty="0">
                <a:solidFill>
                  <a:schemeClr val="tx1"/>
                </a:solidFill>
                <a:latin typeface=" Arial"/>
                <a:ea typeface="+mn-ea"/>
                <a:cs typeface="+mn-cs"/>
              </a:rPr>
              <a:t>Digital Training Management System (https://dtms.army.mil).</a:t>
            </a:r>
          </a:p>
          <a:p>
            <a:endParaRPr lang="en-US" dirty="0">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INSTRUCTOR ONLY: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latin typeface=" Arial"/>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baseline="0" dirty="0">
                <a:latin typeface=" Arial"/>
              </a:rPr>
              <a:t>The </a:t>
            </a:r>
            <a:r>
              <a:rPr lang="en-US" sz="1200" b="0" kern="1200" baseline="0" dirty="0">
                <a:solidFill>
                  <a:schemeClr val="tx1"/>
                </a:solidFill>
                <a:effectLst/>
                <a:latin typeface=" Arial"/>
                <a:ea typeface="+mn-ea"/>
                <a:cs typeface="Arial" panose="020B0604020202020204" pitchFamily="34" charset="0"/>
              </a:rPr>
              <a:t>instructor/facilitator must demonstrate the functionality on a live network (depending on network availability). When network connectivity </a:t>
            </a:r>
            <a:r>
              <a:rPr lang="en-US" sz="1200" b="0" u="sng" kern="1200" baseline="0" dirty="0">
                <a:solidFill>
                  <a:schemeClr val="tx1"/>
                </a:solidFill>
                <a:effectLst/>
                <a:latin typeface=" Arial"/>
                <a:ea typeface="+mn-ea"/>
                <a:cs typeface="Arial" panose="020B0604020202020204" pitchFamily="34" charset="0"/>
              </a:rPr>
              <a:t>is not</a:t>
            </a:r>
            <a:r>
              <a:rPr lang="en-US" sz="1200" b="0" u="none" kern="1200" baseline="0" dirty="0">
                <a:solidFill>
                  <a:schemeClr val="tx1"/>
                </a:solidFill>
                <a:effectLst/>
                <a:latin typeface=" Arial"/>
                <a:ea typeface="+mn-ea"/>
                <a:cs typeface="Arial" panose="020B0604020202020204" pitchFamily="34" charset="0"/>
              </a:rPr>
              <a:t> </a:t>
            </a:r>
            <a:r>
              <a:rPr lang="en-US" sz="1200" b="0" kern="1200" baseline="0" dirty="0">
                <a:solidFill>
                  <a:schemeClr val="tx1"/>
                </a:solidFill>
                <a:effectLst/>
                <a:latin typeface=" Arial"/>
                <a:ea typeface="+mn-ea"/>
                <a:cs typeface="Arial" panose="020B0604020202020204" pitchFamily="34" charset="0"/>
              </a:rPr>
              <a:t>available, the instructor/facilitator must initiate contingency plan.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kern="1200" baseline="0" dirty="0">
              <a:solidFill>
                <a:schemeClr val="tx1"/>
              </a:solidFill>
              <a:effectLst/>
              <a:latin typeface=" Arial"/>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dirty="0">
                <a:solidFill>
                  <a:schemeClr val="tx1"/>
                </a:solidFill>
                <a:effectLst/>
                <a:latin typeface=" Arial"/>
                <a:ea typeface="+mn-ea"/>
                <a:cs typeface="Arial" panose="020B0604020202020204" pitchFamily="34" charset="0"/>
              </a:rPr>
              <a:t>Instructor will use this time to transition to the</a:t>
            </a:r>
            <a:r>
              <a:rPr lang="en-US" sz="1200" b="0" kern="1200" baseline="0" dirty="0">
                <a:solidFill>
                  <a:schemeClr val="tx1"/>
                </a:solidFill>
                <a:effectLst/>
                <a:latin typeface=" Arial"/>
                <a:ea typeface="+mn-ea"/>
                <a:cs typeface="Arial" panose="020B0604020202020204" pitchFamily="34" charset="0"/>
              </a:rPr>
              <a:t> Preparatory Functions lessons</a:t>
            </a:r>
            <a:r>
              <a:rPr lang="en-US" sz="1200" b="0" kern="1200" dirty="0">
                <a:solidFill>
                  <a:schemeClr val="tx1"/>
                </a:solidFill>
                <a:effectLst/>
                <a:latin typeface=" Arial"/>
                <a:ea typeface="+mn-ea"/>
                <a:cs typeface="Arial" panose="020B0604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kern="1200" dirty="0">
              <a:solidFill>
                <a:schemeClr val="tx1"/>
              </a:solidFill>
              <a:effectLst/>
              <a:latin typeface=" 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kern="1200" dirty="0">
                <a:solidFill>
                  <a:schemeClr val="tx1"/>
                </a:solidFill>
                <a:effectLst/>
                <a:latin typeface=" Arial"/>
                <a:ea typeface="+mn-ea"/>
                <a:cs typeface="Arial" panose="020B0604020202020204" pitchFamily="34" charset="0"/>
              </a:rPr>
              <a:t>INSTRUCTOR</a:t>
            </a:r>
            <a:r>
              <a:rPr lang="en-US" sz="1200" b="1" kern="1200" baseline="0" dirty="0">
                <a:solidFill>
                  <a:schemeClr val="tx1"/>
                </a:solidFill>
                <a:effectLst/>
                <a:latin typeface=" Arial"/>
                <a:ea typeface="+mn-ea"/>
                <a:cs typeface="Arial" panose="020B0604020202020204" pitchFamily="34" charset="0"/>
              </a:rPr>
              <a:t> NOTES: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1" kern="1200" baseline="0" dirty="0">
              <a:solidFill>
                <a:schemeClr val="tx1"/>
              </a:solidFill>
              <a:effectLst/>
              <a:latin typeface=" Arial"/>
              <a:ea typeface="+mn-ea"/>
              <a:cs typeface="Arial" panose="020B0604020202020204" pitchFamily="34" charset="0"/>
            </a:endParaRPr>
          </a:p>
          <a:p>
            <a:r>
              <a:rPr lang="en-US" sz="1200" b="0" kern="1200" baseline="0" dirty="0">
                <a:solidFill>
                  <a:schemeClr val="tx1"/>
                </a:solidFill>
                <a:effectLst/>
                <a:latin typeface=" Arial"/>
                <a:ea typeface="+mn-ea"/>
                <a:cs typeface="Arial" panose="020B0604020202020204" pitchFamily="34" charset="0"/>
              </a:rPr>
              <a:t>The Preparatory Functions are necessary </a:t>
            </a:r>
            <a:r>
              <a:rPr lang="en-US" sz="1200" b="0" i="0" u="none" strike="noStrike" kern="1200" baseline="0" dirty="0">
                <a:solidFill>
                  <a:schemeClr val="tx1"/>
                </a:solidFill>
                <a:latin typeface="+mn-lt"/>
                <a:ea typeface="+mn-ea"/>
                <a:cs typeface="+mn-cs"/>
              </a:rPr>
              <a:t>to properly use DTMS to its fullest potential. There are certain functions in DTMS that need to be setup prior to attempting to perform other functions. Items such as Locations and Signature Blocks are necessary for developing proper training schedules. Platoon Manager allows the building of subordinate units to better manage personnel records at the platoon or below levels. User Management will primarily be used by Managers to give users at all levels access to DTMS.</a:t>
            </a:r>
            <a:endParaRPr lang="en-US" sz="1200" b="0" kern="1200" baseline="0" dirty="0">
              <a:solidFill>
                <a:schemeClr val="tx1"/>
              </a:solidFill>
              <a:effectLst/>
              <a:latin typeface=" 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1" kern="1200" baseline="0" dirty="0">
              <a:solidFill>
                <a:schemeClr val="tx1"/>
              </a:solidFill>
              <a:effectLst/>
              <a:latin typeface=" 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kern="1200" dirty="0">
                <a:solidFill>
                  <a:schemeClr val="tx1"/>
                </a:solidFill>
                <a:effectLst/>
                <a:latin typeface=" Arial"/>
                <a:ea typeface="+mn-ea"/>
                <a:cs typeface="Arial" panose="020B0604020202020204" pitchFamily="34" charset="0"/>
              </a:rPr>
              <a:t>During this lesson we will demonstrate the</a:t>
            </a:r>
            <a:r>
              <a:rPr lang="en-US" sz="1200" b="0" kern="1200" baseline="0" dirty="0">
                <a:solidFill>
                  <a:schemeClr val="tx1"/>
                </a:solidFill>
                <a:effectLst/>
                <a:latin typeface=" Arial"/>
                <a:ea typeface="+mn-ea"/>
                <a:cs typeface="Arial" panose="020B0604020202020204" pitchFamily="34" charset="0"/>
              </a:rPr>
              <a:t> following menus: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kern="1200" dirty="0">
              <a:solidFill>
                <a:schemeClr val="tx1"/>
              </a:solidFill>
              <a:effectLst/>
              <a:latin typeface=" Arial"/>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0" kern="1200" dirty="0">
                <a:solidFill>
                  <a:schemeClr val="tx1"/>
                </a:solidFill>
                <a:effectLst/>
                <a:latin typeface=" Arial"/>
                <a:ea typeface="+mn-ea"/>
                <a:cs typeface="Arial" panose="020B0604020202020204" pitchFamily="34" charset="0"/>
              </a:rPr>
              <a:t>Locations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0" kern="1200" dirty="0">
                <a:solidFill>
                  <a:schemeClr val="tx1"/>
                </a:solidFill>
                <a:effectLst/>
                <a:latin typeface=" Arial"/>
                <a:ea typeface="+mn-ea"/>
                <a:cs typeface="Arial" panose="020B0604020202020204" pitchFamily="34" charset="0"/>
              </a:rPr>
              <a:t>Platoon Manager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0" kern="1200" dirty="0">
                <a:solidFill>
                  <a:schemeClr val="tx1"/>
                </a:solidFill>
                <a:effectLst/>
                <a:latin typeface=" Arial"/>
                <a:ea typeface="+mn-ea"/>
                <a:cs typeface="Arial" panose="020B0604020202020204" pitchFamily="34" charset="0"/>
              </a:rPr>
              <a:t>Signature Blocks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0" kern="1200" dirty="0">
                <a:solidFill>
                  <a:schemeClr val="tx1"/>
                </a:solidFill>
                <a:effectLst/>
                <a:latin typeface=" Arial"/>
                <a:ea typeface="+mn-ea"/>
                <a:cs typeface="Arial" panose="020B0604020202020204" pitchFamily="34" charset="0"/>
              </a:rPr>
              <a:t>User Management Overview</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0" kern="1200" dirty="0">
                <a:solidFill>
                  <a:schemeClr val="tx1"/>
                </a:solidFill>
                <a:effectLst/>
                <a:latin typeface=" Arial"/>
                <a:ea typeface="+mn-ea"/>
                <a:cs typeface="Arial" panose="020B0604020202020204" pitchFamily="34" charset="0"/>
              </a:rPr>
              <a:t>Manage Personnel</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kern="1200" dirty="0">
              <a:solidFill>
                <a:schemeClr val="tx1"/>
              </a:solidFill>
              <a:effectLst/>
              <a:latin typeface=" 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Menu items such as </a:t>
            </a:r>
            <a:r>
              <a:rPr lang="en-US" sz="1200" b="1" kern="1200" dirty="0">
                <a:solidFill>
                  <a:schemeClr val="tx1"/>
                </a:solidFill>
                <a:effectLst/>
                <a:latin typeface="+mn-lt"/>
                <a:ea typeface="+mn-ea"/>
                <a:cs typeface="+mn-cs"/>
              </a:rPr>
              <a:t>Locations</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Signature Blocks </a:t>
            </a:r>
            <a:r>
              <a:rPr lang="en-US" sz="1200" kern="1200" dirty="0">
                <a:solidFill>
                  <a:schemeClr val="tx1"/>
                </a:solidFill>
                <a:effectLst/>
                <a:latin typeface="+mn-lt"/>
                <a:ea typeface="+mn-ea"/>
                <a:cs typeface="+mn-cs"/>
              </a:rPr>
              <a:t>are necessary for developing proper Training Schedules. Platoon Manager allows the building of subordinate units to better manage personnel records at the platoon or below levels. User Management will primarily be used by managers to give Users at all levels access to DTMS.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kern="1200" dirty="0">
              <a:solidFill>
                <a:schemeClr val="tx1"/>
              </a:solidFill>
              <a:effectLst/>
              <a:latin typeface=" 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kern="1200" dirty="0">
                <a:solidFill>
                  <a:schemeClr val="tx1"/>
                </a:solidFill>
                <a:effectLst/>
                <a:latin typeface=" Arial"/>
                <a:ea typeface="+mn-ea"/>
                <a:cs typeface="Arial" panose="020B0604020202020204" pitchFamily="34" charset="0"/>
              </a:rPr>
              <a:t>Are there any</a:t>
            </a:r>
            <a:r>
              <a:rPr lang="en-US" sz="1200" b="0" kern="1200" baseline="0" dirty="0">
                <a:solidFill>
                  <a:schemeClr val="tx1"/>
                </a:solidFill>
                <a:effectLst/>
                <a:latin typeface=" Arial"/>
                <a:ea typeface="+mn-ea"/>
                <a:cs typeface="Arial" panose="020B0604020202020204" pitchFamily="34" charset="0"/>
              </a:rPr>
              <a:t> questions?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kern="1200" dirty="0">
              <a:solidFill>
                <a:schemeClr val="tx1"/>
              </a:solidFill>
              <a:effectLst/>
              <a:latin typeface=" 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kern="1200" dirty="0">
                <a:solidFill>
                  <a:schemeClr val="tx1"/>
                </a:solidFill>
                <a:effectLst/>
                <a:latin typeface=" Arial"/>
                <a:ea typeface="+mn-ea"/>
                <a:cs typeface="Arial" panose="020B0604020202020204" pitchFamily="34" charset="0"/>
              </a:rPr>
              <a:t>Next slide</a:t>
            </a:r>
            <a:endParaRPr lang="en-US" sz="1200" b="1" kern="1200" dirty="0">
              <a:solidFill>
                <a:schemeClr val="tx1"/>
              </a:solidFill>
              <a:effectLst/>
              <a:latin typeface=" Arial"/>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A9023E68-E8F9-404D-891E-E9678D207BDD}" type="slidenum">
              <a:rPr lang="en-US" smtClean="0"/>
              <a:pPr/>
              <a:t>4</a:t>
            </a:fld>
            <a:endParaRPr lang="en-US" dirty="0"/>
          </a:p>
        </p:txBody>
      </p:sp>
    </p:spTree>
    <p:extLst>
      <p:ext uri="{BB962C8B-B14F-4D97-AF65-F5344CB8AC3E}">
        <p14:creationId xmlns:p14="http://schemas.microsoft.com/office/powerpoint/2010/main" val="2588026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Reference:</a:t>
            </a:r>
            <a:r>
              <a:rPr lang="en-US" b="1" baseline="0" dirty="0">
                <a:latin typeface=" Arial"/>
              </a:rPr>
              <a:t> </a:t>
            </a:r>
            <a:r>
              <a:rPr lang="en-US" sz="1200" b="0" i="0" u="none" strike="noStrike" kern="1200" baseline="0" dirty="0">
                <a:solidFill>
                  <a:schemeClr val="tx1"/>
                </a:solidFill>
                <a:latin typeface=" Arial"/>
                <a:ea typeface="+mn-ea"/>
                <a:cs typeface="+mn-cs"/>
              </a:rPr>
              <a:t>Digital Training Management System (https://dtms.army.mil).</a:t>
            </a:r>
          </a:p>
          <a:p>
            <a:endParaRPr lang="en-US" dirty="0">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INSTRUCTOR ONLY: </a:t>
            </a:r>
            <a:r>
              <a:rPr lang="en-US" b="0" baseline="0" dirty="0">
                <a:latin typeface=" Arial"/>
              </a:rPr>
              <a:t>The </a:t>
            </a:r>
            <a:r>
              <a:rPr lang="en-US" sz="1200" b="0" kern="1200" baseline="0" dirty="0">
                <a:solidFill>
                  <a:schemeClr val="tx1"/>
                </a:solidFill>
                <a:effectLst/>
                <a:latin typeface=" Arial"/>
                <a:ea typeface="+mn-ea"/>
                <a:cs typeface="Arial" panose="020B0604020202020204" pitchFamily="34" charset="0"/>
              </a:rPr>
              <a:t>instructor/facilitator must demonstrate the functionality on a live network (depending on network availability). When network connectivity </a:t>
            </a:r>
            <a:r>
              <a:rPr lang="en-US" sz="1200" b="0" u="sng" kern="1200" baseline="0" dirty="0">
                <a:solidFill>
                  <a:schemeClr val="tx1"/>
                </a:solidFill>
                <a:effectLst/>
                <a:latin typeface=" Arial"/>
                <a:ea typeface="+mn-ea"/>
                <a:cs typeface="Arial" panose="020B0604020202020204" pitchFamily="34" charset="0"/>
              </a:rPr>
              <a:t>is not</a:t>
            </a:r>
            <a:r>
              <a:rPr lang="en-US" sz="1200" b="0" u="none" kern="1200" baseline="0" dirty="0">
                <a:solidFill>
                  <a:schemeClr val="tx1"/>
                </a:solidFill>
                <a:effectLst/>
                <a:latin typeface=" Arial"/>
                <a:ea typeface="+mn-ea"/>
                <a:cs typeface="Arial" panose="020B0604020202020204" pitchFamily="34" charset="0"/>
              </a:rPr>
              <a:t> </a:t>
            </a:r>
            <a:r>
              <a:rPr lang="en-US" sz="1200" b="0" kern="1200" baseline="0" dirty="0">
                <a:solidFill>
                  <a:schemeClr val="tx1"/>
                </a:solidFill>
                <a:effectLst/>
                <a:latin typeface=" Arial"/>
                <a:ea typeface="+mn-ea"/>
                <a:cs typeface="Arial" panose="020B0604020202020204" pitchFamily="34" charset="0"/>
              </a:rPr>
              <a:t>available, the instructor/facilitator must initiate contingency plan.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kern="1200" dirty="0">
              <a:solidFill>
                <a:schemeClr val="tx1"/>
              </a:solidFill>
              <a:effectLst/>
              <a:latin typeface=" Arial"/>
              <a:ea typeface="+mn-ea"/>
              <a:cs typeface="Arial" panose="020B0604020202020204" pitchFamily="34" charset="0"/>
            </a:endParaRPr>
          </a:p>
          <a:p>
            <a:pPr lvl="0">
              <a:defRPr/>
            </a:pPr>
            <a:r>
              <a:rPr lang="en-US" sz="1200" b="1" kern="1200" dirty="0">
                <a:solidFill>
                  <a:schemeClr val="tx1"/>
                </a:solidFill>
                <a:effectLst/>
                <a:latin typeface=" Arial"/>
                <a:ea typeface="+mn-ea"/>
                <a:cs typeface="Arial" panose="020B0604020202020204" pitchFamily="34" charset="0"/>
              </a:rPr>
              <a:t>INSTRUCTOR</a:t>
            </a:r>
            <a:r>
              <a:rPr lang="en-US" sz="1200" b="1" kern="1200" baseline="0" dirty="0">
                <a:solidFill>
                  <a:schemeClr val="tx1"/>
                </a:solidFill>
                <a:effectLst/>
                <a:latin typeface=" Arial"/>
                <a:ea typeface="+mn-ea"/>
                <a:cs typeface="Arial" panose="020B0604020202020204" pitchFamily="34" charset="0"/>
              </a:rPr>
              <a:t> NOTES: </a:t>
            </a:r>
            <a:r>
              <a:rPr lang="en-US" sz="1200" b="0" dirty="0">
                <a:latin typeface=" Arial"/>
                <a:cs typeface="Arial" panose="020B0604020202020204" pitchFamily="34" charset="0"/>
              </a:rPr>
              <a:t>During this lesson, we will demonstrate the Locations functionality by accessing the following topics:</a:t>
            </a:r>
          </a:p>
          <a:p>
            <a:pPr lvl="0" algn="ctr">
              <a:defRPr/>
            </a:pPr>
            <a:endParaRPr lang="en-US" sz="1200" b="1" dirty="0">
              <a:latin typeface=" Arial"/>
              <a:cs typeface="Arial" panose="020B0604020202020204" pitchFamily="34" charset="0"/>
            </a:endParaRPr>
          </a:p>
          <a:p>
            <a:pPr marL="228600" indent="-228600">
              <a:buFont typeface="Arial" panose="020B0604020202020204" pitchFamily="34" charset="0"/>
              <a:buChar char="•"/>
            </a:pPr>
            <a:r>
              <a:rPr lang="en-US" sz="1100" dirty="0">
                <a:latin typeface=" Arial"/>
              </a:rPr>
              <a:t>Add a Location</a:t>
            </a:r>
          </a:p>
          <a:p>
            <a:pPr marL="228600" indent="-228600">
              <a:buFont typeface="Arial" panose="020B0604020202020204" pitchFamily="34" charset="0"/>
              <a:buChar char="•"/>
            </a:pPr>
            <a:r>
              <a:rPr lang="en-US" sz="1100" dirty="0">
                <a:latin typeface=" Arial"/>
              </a:rPr>
              <a:t>Edit a</a:t>
            </a:r>
            <a:r>
              <a:rPr lang="en-US" sz="1100" baseline="0" dirty="0">
                <a:latin typeface=" Arial"/>
              </a:rPr>
              <a:t> Location</a:t>
            </a:r>
            <a:endParaRPr lang="en-US" sz="1100" dirty="0">
              <a:latin typeface=" Arial"/>
            </a:endParaRPr>
          </a:p>
          <a:p>
            <a:pPr marL="228600" indent="-228600">
              <a:buFont typeface="Arial" panose="020B0604020202020204" pitchFamily="34" charset="0"/>
              <a:buChar char="•"/>
            </a:pPr>
            <a:r>
              <a:rPr lang="en-US" sz="1100" dirty="0">
                <a:latin typeface=" Arial"/>
              </a:rPr>
              <a:t>Delete a Location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kern="1200" dirty="0">
              <a:solidFill>
                <a:schemeClr val="tx1"/>
              </a:solidFill>
              <a:effectLst/>
              <a:latin typeface=" 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kern="1200" dirty="0">
                <a:solidFill>
                  <a:schemeClr val="tx1"/>
                </a:solidFill>
                <a:effectLst/>
                <a:latin typeface=" Arial"/>
                <a:ea typeface="+mn-ea"/>
                <a:cs typeface="Arial" panose="020B0604020202020204" pitchFamily="34" charset="0"/>
              </a:rPr>
              <a:t>Are there any</a:t>
            </a:r>
            <a:r>
              <a:rPr lang="en-US" sz="1200" b="0" kern="1200" baseline="0" dirty="0">
                <a:solidFill>
                  <a:schemeClr val="tx1"/>
                </a:solidFill>
                <a:effectLst/>
                <a:latin typeface=" Arial"/>
                <a:ea typeface="+mn-ea"/>
                <a:cs typeface="Arial" panose="020B0604020202020204" pitchFamily="34" charset="0"/>
              </a:rPr>
              <a:t> questions?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kern="1200" dirty="0">
              <a:solidFill>
                <a:schemeClr val="tx1"/>
              </a:solidFill>
              <a:effectLst/>
              <a:latin typeface=" 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kern="1200" dirty="0">
                <a:solidFill>
                  <a:schemeClr val="tx1"/>
                </a:solidFill>
                <a:effectLst/>
                <a:latin typeface=" Arial"/>
                <a:ea typeface="+mn-ea"/>
                <a:cs typeface="Arial" panose="020B0604020202020204" pitchFamily="34" charset="0"/>
              </a:rPr>
              <a:t>Next slide</a:t>
            </a:r>
            <a:endParaRPr lang="en-US" sz="1200" b="1" kern="1200" dirty="0">
              <a:solidFill>
                <a:schemeClr val="tx1"/>
              </a:solidFill>
              <a:effectLst/>
              <a:latin typeface=" Arial"/>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A9023E68-E8F9-404D-891E-E9678D207BDD}" type="slidenum">
              <a:rPr lang="en-US" smtClean="0"/>
              <a:pPr/>
              <a:t>5</a:t>
            </a:fld>
            <a:endParaRPr lang="en-US" dirty="0"/>
          </a:p>
        </p:txBody>
      </p:sp>
    </p:spTree>
    <p:extLst>
      <p:ext uri="{BB962C8B-B14F-4D97-AF65-F5344CB8AC3E}">
        <p14:creationId xmlns:p14="http://schemas.microsoft.com/office/powerpoint/2010/main" val="769821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Reference:</a:t>
            </a:r>
            <a:r>
              <a:rPr lang="en-US" b="1" baseline="0" dirty="0">
                <a:latin typeface=" Arial"/>
              </a:rPr>
              <a:t> </a:t>
            </a:r>
            <a:r>
              <a:rPr lang="en-US" sz="1200" b="0" i="0" u="none" strike="noStrike" kern="1200" baseline="0" dirty="0">
                <a:solidFill>
                  <a:schemeClr val="tx1"/>
                </a:solidFill>
                <a:latin typeface=" Arial"/>
                <a:ea typeface="+mn-ea"/>
                <a:cs typeface="+mn-cs"/>
              </a:rPr>
              <a:t>Digital Training Management System (https://dtms.army.mil).</a:t>
            </a:r>
          </a:p>
          <a:p>
            <a:endParaRPr lang="en-US" dirty="0">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INSTRUCTOR ONLY: </a:t>
            </a:r>
            <a:r>
              <a:rPr lang="en-US" b="0" baseline="0" dirty="0">
                <a:latin typeface=" Arial"/>
              </a:rPr>
              <a:t>The </a:t>
            </a:r>
            <a:r>
              <a:rPr lang="en-US" sz="1200" b="0" kern="1200" baseline="0" dirty="0">
                <a:solidFill>
                  <a:schemeClr val="tx1"/>
                </a:solidFill>
                <a:effectLst/>
                <a:latin typeface=" Arial"/>
                <a:ea typeface="+mn-ea"/>
                <a:cs typeface="Arial" panose="020B0604020202020204" pitchFamily="34" charset="0"/>
              </a:rPr>
              <a:t>instructor/facilitator must demonstrate the functionality on a live network (depending on network availability). When network connectivity </a:t>
            </a:r>
            <a:r>
              <a:rPr lang="en-US" sz="1200" b="0" u="sng" kern="1200" baseline="0" dirty="0">
                <a:solidFill>
                  <a:schemeClr val="tx1"/>
                </a:solidFill>
                <a:effectLst/>
                <a:latin typeface=" Arial"/>
                <a:ea typeface="+mn-ea"/>
                <a:cs typeface="Arial" panose="020B0604020202020204" pitchFamily="34" charset="0"/>
              </a:rPr>
              <a:t>is not</a:t>
            </a:r>
            <a:r>
              <a:rPr lang="en-US" sz="1200" b="0" u="none" kern="1200" baseline="0" dirty="0">
                <a:solidFill>
                  <a:schemeClr val="tx1"/>
                </a:solidFill>
                <a:effectLst/>
                <a:latin typeface=" Arial"/>
                <a:ea typeface="+mn-ea"/>
                <a:cs typeface="Arial" panose="020B0604020202020204" pitchFamily="34" charset="0"/>
              </a:rPr>
              <a:t> </a:t>
            </a:r>
            <a:r>
              <a:rPr lang="en-US" sz="1200" b="0" kern="1200" baseline="0" dirty="0">
                <a:solidFill>
                  <a:schemeClr val="tx1"/>
                </a:solidFill>
                <a:effectLst/>
                <a:latin typeface=" Arial"/>
                <a:ea typeface="+mn-ea"/>
                <a:cs typeface="Arial" panose="020B0604020202020204" pitchFamily="34" charset="0"/>
              </a:rPr>
              <a:t>available, the instructor/facilitator must initiate contingency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 Arial"/>
            </a:endParaRPr>
          </a:p>
          <a:p>
            <a:r>
              <a:rPr lang="en-US" sz="1200" b="1" kern="1200" dirty="0">
                <a:solidFill>
                  <a:schemeClr val="tx1"/>
                </a:solidFill>
                <a:effectLst/>
                <a:latin typeface=" Arial"/>
                <a:ea typeface="+mn-ea"/>
                <a:cs typeface="Arial" panose="020B0604020202020204" pitchFamily="34" charset="0"/>
              </a:rPr>
              <a:t>INSTRUCTOR NOTES:</a:t>
            </a:r>
          </a:p>
          <a:p>
            <a:endParaRPr lang="en-US" dirty="0"/>
          </a:p>
          <a:p>
            <a:r>
              <a:rPr lang="en-US" b="1" dirty="0"/>
              <a:t>Locations</a:t>
            </a:r>
            <a:endParaRPr lang="en-US"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Step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N</a:t>
            </a:r>
            <a:r>
              <a:rPr lang="en-US" b="0" baseline="0" dirty="0"/>
              <a:t>avigate to the </a:t>
            </a:r>
            <a:r>
              <a:rPr lang="en-US" b="1" baseline="0" dirty="0"/>
              <a:t>Administration</a:t>
            </a:r>
            <a:r>
              <a:rPr lang="en-US" b="0" baseline="0" dirty="0"/>
              <a:t> menu.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Select </a:t>
            </a:r>
            <a:r>
              <a:rPr lang="en-US" b="1" baseline="0" dirty="0"/>
              <a:t>Locations</a:t>
            </a:r>
            <a:r>
              <a:rPr lang="en-US" b="0" baseline="0" dirty="0"/>
              <a:t> from the drop-down menu.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The screen refreshes to the </a:t>
            </a:r>
            <a:r>
              <a:rPr lang="en-US" b="1" baseline="0" dirty="0"/>
              <a:t>Lookup Management </a:t>
            </a:r>
            <a:r>
              <a:rPr lang="en-US" b="0" baseline="0" dirty="0"/>
              <a:t>page.</a:t>
            </a:r>
            <a:endParaRPr lang="en-US" b="0" dirty="0"/>
          </a:p>
          <a:p>
            <a:endParaRPr lang="en-US" baseline="0" dirty="0"/>
          </a:p>
          <a:p>
            <a:pPr algn="l"/>
            <a:r>
              <a:rPr lang="en-US" sz="1200" b="1" dirty="0">
                <a:solidFill>
                  <a:schemeClr val="tx2">
                    <a:lumMod val="50000"/>
                  </a:schemeClr>
                </a:solidFill>
                <a:latin typeface=" Arial"/>
              </a:rPr>
              <a:t>NOTE</a:t>
            </a:r>
            <a:endParaRPr lang="en-US" sz="1200" dirty="0">
              <a:solidFill>
                <a:schemeClr val="tx2">
                  <a:lumMod val="50000"/>
                </a:schemeClr>
              </a:solidFill>
              <a:latin typeface=" Arial"/>
            </a:endParaRPr>
          </a:p>
          <a:p>
            <a:r>
              <a:rPr lang="en-US" sz="1200" dirty="0">
                <a:solidFill>
                  <a:schemeClr val="tx2">
                    <a:lumMod val="50000"/>
                  </a:schemeClr>
                </a:solidFill>
                <a:latin typeface=" Arial"/>
              </a:rPr>
              <a:t>The Administration menu provide users with the ability to perform some preparatory functions necessary to properly use DTMS to its fullest potential.</a:t>
            </a:r>
          </a:p>
          <a:p>
            <a:endParaRPr lang="en-US" sz="1200" dirty="0">
              <a:solidFill>
                <a:schemeClr val="tx2">
                  <a:lumMod val="50000"/>
                </a:schemeClr>
              </a:solidFill>
              <a:latin typeface=" Arial"/>
            </a:endParaRPr>
          </a:p>
          <a:p>
            <a:r>
              <a:rPr lang="en-US" sz="1200" dirty="0">
                <a:solidFill>
                  <a:schemeClr val="tx2">
                    <a:lumMod val="50000"/>
                  </a:schemeClr>
                </a:solidFill>
                <a:latin typeface=" Arial"/>
              </a:rPr>
              <a:t>There are certain functions in DTMS that need to be setup prior to attempting to perform other functions.</a:t>
            </a:r>
          </a:p>
          <a:p>
            <a:endParaRPr lang="en-US" baseline="0" dirty="0"/>
          </a:p>
          <a:p>
            <a:r>
              <a:rPr lang="en-US" baseline="0" dirty="0"/>
              <a:t>Next slide</a:t>
            </a:r>
          </a:p>
        </p:txBody>
      </p:sp>
      <p:sp>
        <p:nvSpPr>
          <p:cNvPr id="4" name="Slide Number Placeholder 3"/>
          <p:cNvSpPr>
            <a:spLocks noGrp="1"/>
          </p:cNvSpPr>
          <p:nvPr>
            <p:ph type="sldNum" sz="quarter" idx="10"/>
          </p:nvPr>
        </p:nvSpPr>
        <p:spPr/>
        <p:txBody>
          <a:bodyPr/>
          <a:lstStyle/>
          <a:p>
            <a:fld id="{A9023E68-E8F9-404D-891E-E9678D207BDD}" type="slidenum">
              <a:rPr lang="en-US" smtClean="0"/>
              <a:pPr/>
              <a:t>6</a:t>
            </a:fld>
            <a:endParaRPr lang="en-US" dirty="0"/>
          </a:p>
        </p:txBody>
      </p:sp>
    </p:spTree>
    <p:extLst>
      <p:ext uri="{BB962C8B-B14F-4D97-AF65-F5344CB8AC3E}">
        <p14:creationId xmlns:p14="http://schemas.microsoft.com/office/powerpoint/2010/main" val="1505374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Reference:</a:t>
            </a:r>
            <a:r>
              <a:rPr lang="en-US" b="1" baseline="0" dirty="0">
                <a:latin typeface=" Arial"/>
              </a:rPr>
              <a:t> </a:t>
            </a:r>
            <a:r>
              <a:rPr lang="en-US" sz="1200" b="0" i="0" u="none" strike="noStrike" kern="1200" baseline="0" dirty="0">
                <a:solidFill>
                  <a:schemeClr val="tx1"/>
                </a:solidFill>
                <a:latin typeface=" Arial"/>
                <a:ea typeface="+mn-ea"/>
                <a:cs typeface="+mn-cs"/>
              </a:rPr>
              <a:t>Digital Training Management System (https://dtms.army.mil).</a:t>
            </a:r>
          </a:p>
          <a:p>
            <a:endParaRPr lang="en-US" dirty="0">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INSTRUCTOR ONLY: </a:t>
            </a:r>
            <a:r>
              <a:rPr lang="en-US" b="0" baseline="0" dirty="0">
                <a:latin typeface=" Arial"/>
              </a:rPr>
              <a:t>The </a:t>
            </a:r>
            <a:r>
              <a:rPr lang="en-US" sz="1200" b="0" kern="1200" baseline="0" dirty="0">
                <a:solidFill>
                  <a:schemeClr val="tx1"/>
                </a:solidFill>
                <a:effectLst/>
                <a:latin typeface=" Arial"/>
                <a:ea typeface="+mn-ea"/>
                <a:cs typeface="Arial" panose="020B0604020202020204" pitchFamily="34" charset="0"/>
              </a:rPr>
              <a:t>instructor/facilitator must demonstrate the functionality on a live network (depending on network availability). When network connectivity </a:t>
            </a:r>
            <a:r>
              <a:rPr lang="en-US" sz="1200" b="0" u="sng" kern="1200" baseline="0" dirty="0">
                <a:solidFill>
                  <a:schemeClr val="tx1"/>
                </a:solidFill>
                <a:effectLst/>
                <a:latin typeface=" Arial"/>
                <a:ea typeface="+mn-ea"/>
                <a:cs typeface="Arial" panose="020B0604020202020204" pitchFamily="34" charset="0"/>
              </a:rPr>
              <a:t>is not</a:t>
            </a:r>
            <a:r>
              <a:rPr lang="en-US" sz="1200" b="0" u="none" kern="1200" baseline="0" dirty="0">
                <a:solidFill>
                  <a:schemeClr val="tx1"/>
                </a:solidFill>
                <a:effectLst/>
                <a:latin typeface=" Arial"/>
                <a:ea typeface="+mn-ea"/>
                <a:cs typeface="Arial" panose="020B0604020202020204" pitchFamily="34" charset="0"/>
              </a:rPr>
              <a:t> </a:t>
            </a:r>
            <a:r>
              <a:rPr lang="en-US" sz="1200" b="0" kern="1200" baseline="0" dirty="0">
                <a:solidFill>
                  <a:schemeClr val="tx1"/>
                </a:solidFill>
                <a:effectLst/>
                <a:latin typeface=" Arial"/>
                <a:ea typeface="+mn-ea"/>
                <a:cs typeface="Arial" panose="020B0604020202020204" pitchFamily="34" charset="0"/>
              </a:rPr>
              <a:t>available, the instructor/facilitator must initiate contingency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 Arial"/>
            </a:endParaRPr>
          </a:p>
          <a:p>
            <a:r>
              <a:rPr lang="en-US" sz="1200" b="1" kern="1200" dirty="0">
                <a:solidFill>
                  <a:schemeClr val="tx1"/>
                </a:solidFill>
                <a:effectLst/>
                <a:latin typeface=" Arial"/>
                <a:ea typeface="+mn-ea"/>
                <a:cs typeface="Arial" panose="020B0604020202020204" pitchFamily="34" charset="0"/>
              </a:rPr>
              <a:t>INSTRUCTOR NOTES: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The Locations menu allow units the ability to manage training locations when scheduling events. Units are responsible for entering the training locations that belong to their organization. If your unit</a:t>
            </a:r>
            <a:r>
              <a:rPr lang="en-US" sz="1200" b="0" kern="1200" baseline="0" dirty="0">
                <a:solidFill>
                  <a:schemeClr val="tx1"/>
                </a:solidFill>
                <a:effectLst/>
                <a:latin typeface="+mn-lt"/>
                <a:ea typeface="+mn-ea"/>
                <a:cs typeface="+mn-cs"/>
              </a:rPr>
              <a:t> does not own the training location, contact the unit that owns the location and request to have the location added. </a:t>
            </a:r>
          </a:p>
          <a:p>
            <a:endParaRPr lang="en-US" dirty="0"/>
          </a:p>
          <a:p>
            <a:r>
              <a:rPr lang="en-US" b="1" dirty="0"/>
              <a:t>Step 2</a:t>
            </a:r>
          </a:p>
          <a:p>
            <a:r>
              <a:rPr lang="en-US" sz="1200" b="0" dirty="0">
                <a:solidFill>
                  <a:schemeClr val="tx2">
                    <a:lumMod val="75000"/>
                  </a:schemeClr>
                </a:solidFill>
                <a:latin typeface=" Arial"/>
              </a:rPr>
              <a:t>C</a:t>
            </a:r>
            <a:r>
              <a:rPr lang="en-US" sz="1200" dirty="0">
                <a:solidFill>
                  <a:schemeClr val="tx2">
                    <a:lumMod val="75000"/>
                  </a:schemeClr>
                </a:solidFill>
                <a:latin typeface=" Arial"/>
              </a:rPr>
              <a:t>lick the </a:t>
            </a:r>
            <a:r>
              <a:rPr lang="en-US" sz="1200" b="1" dirty="0">
                <a:solidFill>
                  <a:schemeClr val="tx2">
                    <a:lumMod val="75000"/>
                  </a:schemeClr>
                </a:solidFill>
                <a:latin typeface=" Arial"/>
              </a:rPr>
              <a:t>Select Lookup Table </a:t>
            </a:r>
            <a:r>
              <a:rPr lang="en-US" sz="1200" dirty="0">
                <a:solidFill>
                  <a:schemeClr val="tx2">
                    <a:lumMod val="75000"/>
                  </a:schemeClr>
                </a:solidFill>
                <a:latin typeface=" Arial"/>
              </a:rPr>
              <a:t>drop-down menu.</a:t>
            </a:r>
          </a:p>
          <a:p>
            <a:r>
              <a:rPr lang="en-US" sz="1200" dirty="0">
                <a:solidFill>
                  <a:schemeClr val="tx2">
                    <a:lumMod val="75000"/>
                  </a:schemeClr>
                </a:solidFill>
                <a:latin typeface=" Arial"/>
              </a:rPr>
              <a:t>Select </a:t>
            </a:r>
            <a:r>
              <a:rPr lang="en-US" sz="1200" b="1" dirty="0">
                <a:solidFill>
                  <a:schemeClr val="tx2">
                    <a:lumMod val="75000"/>
                  </a:schemeClr>
                </a:solidFill>
                <a:latin typeface=" Arial"/>
              </a:rPr>
              <a:t>Location</a:t>
            </a:r>
            <a:r>
              <a:rPr lang="en-US" sz="1200" b="0" dirty="0">
                <a:solidFill>
                  <a:schemeClr val="tx2">
                    <a:lumMod val="75000"/>
                  </a:schemeClr>
                </a:solidFill>
                <a:latin typeface=" Arial"/>
              </a:rPr>
              <a:t>.</a:t>
            </a:r>
          </a:p>
          <a:p>
            <a:r>
              <a:rPr lang="en-US" sz="1200" dirty="0">
                <a:solidFill>
                  <a:schemeClr val="tx2">
                    <a:lumMod val="75000"/>
                  </a:schemeClr>
                </a:solidFill>
                <a:latin typeface=" Arial"/>
              </a:rPr>
              <a:t>Screen refreshes and displays previously added locations.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Class Location only applies to Course Manager and the Location applies to the unit used in scheduling.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b="1" baseline="0" dirty="0"/>
              <a:t>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recommended that units add only the locations they control. When adding a location to an event,</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here is a de-confliction capability in DTMS that will alert users if they are trying to use the same location.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Add Location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Step 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a:t>
            </a:r>
            <a:r>
              <a:rPr lang="en-US" b="1" dirty="0"/>
              <a:t>Plus</a:t>
            </a:r>
            <a:r>
              <a:rPr lang="en-US" baseline="0" dirty="0"/>
              <a:t> icon to add a location.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screen refreshes to the </a:t>
            </a:r>
            <a:r>
              <a:rPr lang="en-US" b="1" baseline="0" dirty="0"/>
              <a:t>Edit Lookup </a:t>
            </a:r>
            <a:r>
              <a:rPr lang="en-US" baseline="0" dirty="0"/>
              <a:t>window.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Step 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Enter required entries to add and a location: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Location Name: </a:t>
            </a:r>
            <a:r>
              <a:rPr lang="en-US" baseline="0" dirty="0"/>
              <a:t>TA54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Location Type: </a:t>
            </a:r>
            <a:r>
              <a:rPr lang="en-US" baseline="0" dirty="0"/>
              <a:t>Select Company Area from drop-down menu.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Is Active: </a:t>
            </a:r>
            <a:r>
              <a:rPr lang="en-US" baseline="0" dirty="0"/>
              <a:t>Place a checkmark in the checkbox.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Select the </a:t>
            </a:r>
            <a:r>
              <a:rPr lang="en-US" b="1" baseline="0" dirty="0"/>
              <a:t>Save </a:t>
            </a:r>
            <a:r>
              <a:rPr lang="en-US" baseline="0" dirty="0"/>
              <a:t>button to record the location.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screen refreshes and the new location is added.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times when locations have been added that are duplicated at different echelons. Locations can only be deleted at the organization that built them. Be cautious when deleting locations, since the location may be linked to an</a:t>
            </a:r>
            <a:r>
              <a:rPr lang="en-US" sz="18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event on the calendar. It is better to uncheck the box next to “Is Active” to remove the location from the drop-down menu rather than deleting the entire location, since it can then leave previous training schedules without locations for the events that were linked to the location.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Edit Location (Not shown on illustration)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a:t>
            </a:r>
            <a:r>
              <a:rPr lang="en-US" sz="1200" kern="1200" baseline="0" dirty="0">
                <a:solidFill>
                  <a:schemeClr val="tx1"/>
                </a:solidFill>
                <a:effectLst/>
                <a:latin typeface="+mn-lt"/>
                <a:ea typeface="+mn-ea"/>
                <a:cs typeface="+mn-cs"/>
              </a:rPr>
              <a:t> the </a:t>
            </a:r>
            <a:r>
              <a:rPr lang="en-US" sz="1200" b="1" kern="1200" baseline="0" dirty="0">
                <a:solidFill>
                  <a:schemeClr val="tx1"/>
                </a:solidFill>
                <a:effectLst/>
                <a:latin typeface="+mn-lt"/>
                <a:ea typeface="+mn-ea"/>
                <a:cs typeface="+mn-cs"/>
              </a:rPr>
              <a:t>Pencil</a:t>
            </a:r>
            <a:r>
              <a:rPr lang="en-US" sz="1200" kern="1200" baseline="0" dirty="0">
                <a:solidFill>
                  <a:schemeClr val="tx1"/>
                </a:solidFill>
                <a:effectLst/>
                <a:latin typeface="+mn-lt"/>
                <a:ea typeface="+mn-ea"/>
                <a:cs typeface="+mn-cs"/>
              </a:rPr>
              <a:t> icon.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 screen refreshes and opens the </a:t>
            </a:r>
            <a:r>
              <a:rPr lang="en-US" sz="1200" b="1" kern="1200" baseline="0" dirty="0">
                <a:solidFill>
                  <a:schemeClr val="tx1"/>
                </a:solidFill>
                <a:effectLst/>
                <a:latin typeface="+mn-lt"/>
                <a:ea typeface="+mn-ea"/>
                <a:cs typeface="+mn-cs"/>
              </a:rPr>
              <a:t>Edit Lookup </a:t>
            </a:r>
            <a:r>
              <a:rPr lang="en-US" sz="1200" kern="1200" baseline="0" dirty="0">
                <a:solidFill>
                  <a:schemeClr val="tx1"/>
                </a:solidFill>
                <a:effectLst/>
                <a:latin typeface="+mn-lt"/>
                <a:ea typeface="+mn-ea"/>
                <a:cs typeface="+mn-cs"/>
              </a:rPr>
              <a:t>window.</a:t>
            </a:r>
            <a:endParaRPr lang="en-US" sz="1200" kern="1200" dirty="0">
              <a:solidFill>
                <a:schemeClr val="tx1"/>
              </a:solidFill>
              <a:effectLst/>
              <a:latin typeface="+mn-lt"/>
              <a:ea typeface="+mn-ea"/>
              <a:cs typeface="+mn-cs"/>
            </a:endParaRPr>
          </a:p>
          <a:p>
            <a:r>
              <a:rPr lang="en-US" dirty="0"/>
              <a:t>Make any necessary changes.</a:t>
            </a:r>
          </a:p>
          <a:p>
            <a:r>
              <a:rPr lang="en-US" dirty="0"/>
              <a:t>Click the </a:t>
            </a:r>
            <a:r>
              <a:rPr lang="en-US" b="1" dirty="0"/>
              <a:t>Save</a:t>
            </a:r>
            <a:r>
              <a:rPr lang="en-US" dirty="0"/>
              <a:t> button to record your changes.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Delete Location </a:t>
            </a:r>
            <a:r>
              <a:rPr lang="en-US" sz="1200" b="1" kern="1200" dirty="0">
                <a:solidFill>
                  <a:schemeClr val="tx1"/>
                </a:solidFill>
                <a:effectLst/>
                <a:latin typeface="+mn-lt"/>
                <a:ea typeface="+mn-ea"/>
                <a:cs typeface="+mn-cs"/>
              </a:rPr>
              <a:t>(Not shown on illustration)</a:t>
            </a:r>
          </a:p>
          <a:p>
            <a:endParaRPr lang="en-US" dirty="0"/>
          </a:p>
          <a:p>
            <a:r>
              <a:rPr lang="en-US" dirty="0"/>
              <a:t>Click the </a:t>
            </a:r>
            <a:r>
              <a:rPr lang="en-US" b="1" dirty="0"/>
              <a:t>Delete</a:t>
            </a:r>
            <a:r>
              <a:rPr lang="en-US" baseline="0" dirty="0"/>
              <a:t> icon.</a:t>
            </a:r>
          </a:p>
          <a:p>
            <a:r>
              <a:rPr lang="en-US" baseline="0" dirty="0"/>
              <a:t>Dialog box opens to confirmation your selection.</a:t>
            </a:r>
          </a:p>
          <a:p>
            <a:r>
              <a:rPr lang="en-US" baseline="0" dirty="0"/>
              <a:t>Click the </a:t>
            </a:r>
            <a:r>
              <a:rPr lang="en-US" b="1" baseline="0" dirty="0"/>
              <a:t>OK</a:t>
            </a:r>
            <a:r>
              <a:rPr lang="en-US" baseline="0" dirty="0"/>
              <a:t> button</a:t>
            </a:r>
          </a:p>
          <a:p>
            <a:endParaRPr lang="en-US" baseline="0" dirty="0"/>
          </a:p>
          <a:p>
            <a:r>
              <a:rPr lang="en-US" baseline="0" dirty="0"/>
              <a:t>Are there any questions?</a:t>
            </a:r>
          </a:p>
          <a:p>
            <a:endParaRPr lang="en-US" baseline="0" dirty="0"/>
          </a:p>
          <a:p>
            <a:r>
              <a:rPr lang="en-US" baseline="0" dirty="0"/>
              <a:t>Next, we will demonstrate the </a:t>
            </a:r>
            <a:r>
              <a:rPr lang="en-US" b="1" baseline="0" dirty="0"/>
              <a:t>Platoon Manager </a:t>
            </a:r>
            <a:r>
              <a:rPr lang="en-US" baseline="0" dirty="0"/>
              <a:t>functionality.</a:t>
            </a:r>
          </a:p>
          <a:p>
            <a:endParaRPr lang="en-US" baseline="0" dirty="0"/>
          </a:p>
          <a:p>
            <a:r>
              <a:rPr lang="en-US" baseline="0" dirty="0"/>
              <a:t>Next slide</a:t>
            </a:r>
            <a:endParaRPr lang="en-US" dirty="0"/>
          </a:p>
        </p:txBody>
      </p:sp>
      <p:sp>
        <p:nvSpPr>
          <p:cNvPr id="4" name="Slide Number Placeholder 3"/>
          <p:cNvSpPr>
            <a:spLocks noGrp="1"/>
          </p:cNvSpPr>
          <p:nvPr>
            <p:ph type="sldNum" sz="quarter" idx="10"/>
          </p:nvPr>
        </p:nvSpPr>
        <p:spPr/>
        <p:txBody>
          <a:bodyPr/>
          <a:lstStyle/>
          <a:p>
            <a:fld id="{A9023E68-E8F9-404D-891E-E9678D207BDD}" type="slidenum">
              <a:rPr lang="en-US" smtClean="0"/>
              <a:pPr/>
              <a:t>7</a:t>
            </a:fld>
            <a:endParaRPr lang="en-US" dirty="0"/>
          </a:p>
        </p:txBody>
      </p:sp>
    </p:spTree>
    <p:extLst>
      <p:ext uri="{BB962C8B-B14F-4D97-AF65-F5344CB8AC3E}">
        <p14:creationId xmlns:p14="http://schemas.microsoft.com/office/powerpoint/2010/main" val="3740160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Reference:</a:t>
            </a:r>
            <a:r>
              <a:rPr lang="en-US" b="1" baseline="0" dirty="0">
                <a:latin typeface=" Arial"/>
              </a:rPr>
              <a:t> </a:t>
            </a:r>
            <a:r>
              <a:rPr lang="en-US" sz="1200" b="0" i="0" u="none" strike="noStrike" kern="1200" baseline="0" dirty="0">
                <a:solidFill>
                  <a:schemeClr val="tx1"/>
                </a:solidFill>
                <a:latin typeface=" Arial"/>
                <a:ea typeface="+mn-ea"/>
                <a:cs typeface="+mn-cs"/>
              </a:rPr>
              <a:t>Digital Training Management System (https://dtms.army.mil).</a:t>
            </a:r>
          </a:p>
          <a:p>
            <a:endParaRPr lang="en-US" dirty="0">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INSTRUCTOR ONLY: </a:t>
            </a:r>
            <a:r>
              <a:rPr lang="en-US" b="0" baseline="0" dirty="0">
                <a:latin typeface=" Arial"/>
              </a:rPr>
              <a:t>The </a:t>
            </a:r>
            <a:r>
              <a:rPr lang="en-US" sz="1200" b="0" kern="1200" baseline="0" dirty="0">
                <a:solidFill>
                  <a:schemeClr val="tx1"/>
                </a:solidFill>
                <a:effectLst/>
                <a:latin typeface=" Arial"/>
                <a:ea typeface="+mn-ea"/>
                <a:cs typeface="Arial" panose="020B0604020202020204" pitchFamily="34" charset="0"/>
              </a:rPr>
              <a:t>instructor/facilitator must demonstrate the functionality on a live network (depending on network availability). When network connectivity </a:t>
            </a:r>
            <a:r>
              <a:rPr lang="en-US" sz="1200" b="0" u="sng" kern="1200" baseline="0" dirty="0">
                <a:solidFill>
                  <a:schemeClr val="tx1"/>
                </a:solidFill>
                <a:effectLst/>
                <a:latin typeface=" Arial"/>
                <a:ea typeface="+mn-ea"/>
                <a:cs typeface="Arial" panose="020B0604020202020204" pitchFamily="34" charset="0"/>
              </a:rPr>
              <a:t>is not</a:t>
            </a:r>
            <a:r>
              <a:rPr lang="en-US" sz="1200" b="0" u="none" kern="1200" baseline="0" dirty="0">
                <a:solidFill>
                  <a:schemeClr val="tx1"/>
                </a:solidFill>
                <a:effectLst/>
                <a:latin typeface=" Arial"/>
                <a:ea typeface="+mn-ea"/>
                <a:cs typeface="Arial" panose="020B0604020202020204" pitchFamily="34" charset="0"/>
              </a:rPr>
              <a:t> </a:t>
            </a:r>
            <a:r>
              <a:rPr lang="en-US" sz="1200" b="0" kern="1200" baseline="0" dirty="0">
                <a:solidFill>
                  <a:schemeClr val="tx1"/>
                </a:solidFill>
                <a:effectLst/>
                <a:latin typeface=" Arial"/>
                <a:ea typeface="+mn-ea"/>
                <a:cs typeface="Arial" panose="020B0604020202020204" pitchFamily="34" charset="0"/>
              </a:rPr>
              <a:t>available, the instructor/facilitator must initiate contingency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 Arial"/>
            </a:endParaRPr>
          </a:p>
          <a:p>
            <a:r>
              <a:rPr lang="en-US" sz="1200" b="1" kern="1200" dirty="0">
                <a:solidFill>
                  <a:schemeClr val="tx1"/>
                </a:solidFill>
                <a:effectLst/>
                <a:latin typeface=" Arial"/>
                <a:ea typeface="+mn-ea"/>
                <a:cs typeface="Arial" panose="020B0604020202020204" pitchFamily="34" charset="0"/>
              </a:rPr>
              <a:t>INSTRUCTOR NOTES:</a:t>
            </a:r>
          </a:p>
          <a:p>
            <a:endParaRPr lang="en-US" dirty="0"/>
          </a:p>
          <a:p>
            <a:pPr marL="0" indent="0">
              <a:buFont typeface="Arial" panose="020B0604020202020204" pitchFamily="34" charset="0"/>
              <a:buNone/>
            </a:pPr>
            <a:r>
              <a:rPr lang="en-US" sz="1200" b="1" kern="1200" dirty="0">
                <a:solidFill>
                  <a:schemeClr val="tx1"/>
                </a:solidFill>
                <a:effectLst/>
                <a:latin typeface="+mn-lt"/>
                <a:ea typeface="+mn-ea"/>
                <a:cs typeface="+mn-cs"/>
              </a:rPr>
              <a:t>Platoon Manager </a:t>
            </a:r>
          </a:p>
          <a:p>
            <a:pPr marL="0" indent="0">
              <a:buFont typeface="Arial" panose="020B0604020202020204" pitchFamily="34" charset="0"/>
              <a:buNone/>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NOTE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chemeClr val="tx1"/>
                </a:solidFill>
                <a:effectLst/>
                <a:latin typeface="+mn-lt"/>
                <a:ea typeface="+mn-ea"/>
                <a:cs typeface="+mn-cs"/>
              </a:rPr>
              <a:t>Platoon, Squad/Section, and Crew/Team drop-downs will only appear if that type of subordinate unit has been added using Platoon Manager.</a:t>
            </a:r>
          </a:p>
          <a:p>
            <a:pPr marL="0" indent="0">
              <a:buFont typeface="Arial" panose="020B0604020202020204" pitchFamily="34" charset="0"/>
              <a:buNone/>
            </a:pPr>
            <a:endParaRPr lang="en-US" sz="1200" b="0" kern="1200" dirty="0">
              <a:solidFill>
                <a:schemeClr val="tx1"/>
              </a:solidFill>
              <a:effectLst/>
              <a:latin typeface="+mn-lt"/>
              <a:ea typeface="+mn-ea"/>
              <a:cs typeface="+mn-cs"/>
            </a:endParaRPr>
          </a:p>
          <a:p>
            <a:pPr marL="0" indent="0">
              <a:buFont typeface="Arial" panose="020B0604020202020204" pitchFamily="34" charset="0"/>
              <a:buNone/>
            </a:pPr>
            <a:r>
              <a:rPr lang="en-US" sz="1200" b="0" kern="1200" dirty="0">
                <a:solidFill>
                  <a:schemeClr val="tx1"/>
                </a:solidFill>
                <a:effectLst/>
                <a:latin typeface="+mn-lt"/>
                <a:ea typeface="+mn-ea"/>
                <a:cs typeface="+mn-cs"/>
              </a:rPr>
              <a:t>The Platoon Manager </a:t>
            </a:r>
            <a:r>
              <a:rPr lang="en-US" sz="1200" kern="1200" dirty="0">
                <a:solidFill>
                  <a:schemeClr val="tx1"/>
                </a:solidFill>
                <a:effectLst/>
                <a:latin typeface="+mn-lt"/>
                <a:ea typeface="+mn-ea"/>
                <a:cs typeface="+mn-cs"/>
              </a:rPr>
              <a:t>function is valid only for company level DTMS users. Platoon Manager allow users to create subordinate PLT’s, SQDs and Teams; assign personnel to those subordinate units and assign duty positions to those Soldiers within the platoons. </a:t>
            </a:r>
            <a:r>
              <a:rPr lang="en-US" sz="1200" kern="1200" baseline="0" dirty="0">
                <a:solidFill>
                  <a:schemeClr val="tx1"/>
                </a:solidFill>
                <a:effectLst/>
                <a:latin typeface="+mn-lt"/>
                <a:ea typeface="+mn-ea"/>
                <a:cs typeface="+mn-cs"/>
              </a:rPr>
              <a:t>During this lesson w</a:t>
            </a:r>
            <a:r>
              <a:rPr lang="en-US" sz="1200" kern="1200" dirty="0">
                <a:solidFill>
                  <a:schemeClr val="tx1"/>
                </a:solidFill>
                <a:effectLst/>
                <a:latin typeface="+mn-lt"/>
                <a:ea typeface="+mn-ea"/>
                <a:cs typeface="+mn-cs"/>
              </a:rPr>
              <a:t>e will demonstrate the following menus: 1) Manage</a:t>
            </a:r>
            <a:r>
              <a:rPr lang="en-US" sz="1200" kern="1200" baseline="0" dirty="0">
                <a:solidFill>
                  <a:schemeClr val="tx1"/>
                </a:solidFill>
                <a:effectLst/>
                <a:latin typeface="+mn-lt"/>
                <a:ea typeface="+mn-ea"/>
                <a:cs typeface="+mn-cs"/>
              </a:rPr>
              <a:t> Subordinates, 2) </a:t>
            </a:r>
            <a:r>
              <a:rPr lang="en-US" sz="1200" kern="1200" dirty="0">
                <a:solidFill>
                  <a:schemeClr val="tx1"/>
                </a:solidFill>
                <a:effectLst/>
                <a:latin typeface="+mn-lt"/>
                <a:ea typeface="+mn-ea"/>
                <a:cs typeface="+mn-cs"/>
              </a:rPr>
              <a:t>Manage duty positions,</a:t>
            </a:r>
            <a:r>
              <a:rPr lang="en-US" sz="1200" kern="1200" baseline="0" dirty="0">
                <a:solidFill>
                  <a:schemeClr val="tx1"/>
                </a:solidFill>
                <a:effectLst/>
                <a:latin typeface="+mn-lt"/>
                <a:ea typeface="+mn-ea"/>
                <a:cs typeface="+mn-cs"/>
              </a:rPr>
              <a:t> 3) </a:t>
            </a:r>
            <a:r>
              <a:rPr lang="en-US" sz="1200" kern="1200" dirty="0">
                <a:solidFill>
                  <a:schemeClr val="tx1"/>
                </a:solidFill>
                <a:effectLst/>
                <a:latin typeface="+mn-lt"/>
                <a:ea typeface="+mn-ea"/>
                <a:cs typeface="+mn-cs"/>
              </a:rPr>
              <a:t>Align personnel,</a:t>
            </a:r>
            <a:r>
              <a:rPr lang="en-US" sz="1200" kern="1200" baseline="0" dirty="0">
                <a:solidFill>
                  <a:schemeClr val="tx1"/>
                </a:solidFill>
                <a:effectLst/>
                <a:latin typeface="+mn-lt"/>
                <a:ea typeface="+mn-ea"/>
                <a:cs typeface="+mn-cs"/>
              </a:rPr>
              <a:t> and 4) Subordinate unit menus (if built).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First,</a:t>
            </a:r>
            <a:r>
              <a:rPr lang="en-US" sz="1200" kern="1200" baseline="0" dirty="0">
                <a:solidFill>
                  <a:schemeClr val="tx1"/>
                </a:solidFill>
                <a:effectLst/>
                <a:latin typeface="+mn-lt"/>
                <a:ea typeface="+mn-ea"/>
                <a:cs typeface="+mn-cs"/>
              </a:rPr>
              <a:t> we will demonstrate how to Manage Subordinates.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baseline="0" dirty="0">
                <a:solidFill>
                  <a:schemeClr val="tx1"/>
                </a:solidFill>
                <a:effectLst/>
                <a:latin typeface="+mn-lt"/>
                <a:ea typeface="+mn-ea"/>
                <a:cs typeface="+mn-cs"/>
              </a:rPr>
              <a:t>Manage Subordinates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b="0" kern="1200" dirty="0">
                <a:solidFill>
                  <a:schemeClr val="tx1"/>
                </a:solidFill>
                <a:effectLst/>
                <a:latin typeface="+mn-lt"/>
                <a:ea typeface="+mn-ea"/>
                <a:cs typeface="+mn-cs"/>
              </a:rPr>
              <a:t>Access the </a:t>
            </a:r>
            <a:r>
              <a:rPr lang="en-US" sz="1200" kern="1200" baseline="0" dirty="0">
                <a:solidFill>
                  <a:schemeClr val="tx1"/>
                </a:solidFill>
                <a:effectLst/>
                <a:latin typeface="+mn-lt"/>
                <a:ea typeface="+mn-ea"/>
                <a:cs typeface="+mn-cs"/>
              </a:rPr>
              <a:t>Manage Subordinates fly-out menu.</a:t>
            </a:r>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0" kern="1200" baseline="0" dirty="0">
                <a:solidFill>
                  <a:schemeClr val="tx1"/>
                </a:solidFill>
                <a:effectLst/>
                <a:latin typeface="+mn-lt"/>
                <a:ea typeface="+mn-ea"/>
                <a:cs typeface="+mn-cs"/>
              </a:rPr>
              <a:t>Hover cursor over the </a:t>
            </a:r>
            <a:r>
              <a:rPr lang="en-US" sz="1200" b="1" kern="1200" baseline="0" dirty="0">
                <a:solidFill>
                  <a:schemeClr val="tx1"/>
                </a:solidFill>
                <a:effectLst/>
                <a:latin typeface="+mn-lt"/>
                <a:ea typeface="+mn-ea"/>
                <a:cs typeface="+mn-cs"/>
              </a:rPr>
              <a:t>Administration</a:t>
            </a:r>
            <a:r>
              <a:rPr lang="en-US" sz="1200" b="0" kern="1200" baseline="0" dirty="0">
                <a:solidFill>
                  <a:schemeClr val="tx1"/>
                </a:solidFill>
                <a:effectLst/>
                <a:latin typeface="+mn-lt"/>
                <a:ea typeface="+mn-ea"/>
                <a:cs typeface="+mn-cs"/>
              </a:rPr>
              <a:t> menu, the drop-down submenu opens.</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Hover cursor over the </a:t>
            </a:r>
            <a:r>
              <a:rPr lang="en-US" sz="1200" b="1" kern="1200" baseline="0" dirty="0">
                <a:solidFill>
                  <a:schemeClr val="tx1"/>
                </a:solidFill>
                <a:effectLst/>
                <a:latin typeface="+mn-lt"/>
                <a:ea typeface="+mn-ea"/>
                <a:cs typeface="+mn-cs"/>
              </a:rPr>
              <a:t>Platoon Manager </a:t>
            </a:r>
            <a:r>
              <a:rPr lang="en-US" sz="1200" b="0" kern="1200" baseline="0" dirty="0">
                <a:solidFill>
                  <a:schemeClr val="tx1"/>
                </a:solidFill>
                <a:effectLst/>
                <a:latin typeface="+mn-lt"/>
                <a:ea typeface="+mn-ea"/>
                <a:cs typeface="+mn-cs"/>
              </a:rPr>
              <a:t>submenu, the fly-out menu opens.</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Click the </a:t>
            </a:r>
            <a:r>
              <a:rPr lang="en-US" sz="1200" b="1" kern="1200" baseline="0" dirty="0">
                <a:solidFill>
                  <a:schemeClr val="tx1"/>
                </a:solidFill>
                <a:effectLst/>
                <a:latin typeface="+mn-lt"/>
                <a:ea typeface="+mn-ea"/>
                <a:cs typeface="+mn-cs"/>
              </a:rPr>
              <a:t>Manage Subordinates </a:t>
            </a:r>
            <a:r>
              <a:rPr lang="en-US" sz="1200" b="0" kern="1200" baseline="0" dirty="0">
                <a:solidFill>
                  <a:schemeClr val="tx1"/>
                </a:solidFill>
                <a:effectLst/>
                <a:latin typeface="+mn-lt"/>
                <a:ea typeface="+mn-ea"/>
                <a:cs typeface="+mn-cs"/>
              </a:rPr>
              <a:t>fly-out menu.</a:t>
            </a:r>
          </a:p>
          <a:p>
            <a:pPr marL="0" indent="0">
              <a:buFont typeface="Arial" panose="020B0604020202020204" pitchFamily="34" charset="0"/>
              <a:buNone/>
            </a:pPr>
            <a:r>
              <a:rPr lang="en-US" sz="1200" b="0" kern="1200" baseline="0" dirty="0">
                <a:solidFill>
                  <a:schemeClr val="tx1"/>
                </a:solidFill>
                <a:effectLst/>
                <a:latin typeface="+mn-lt"/>
                <a:ea typeface="+mn-ea"/>
                <a:cs typeface="+mn-cs"/>
              </a:rPr>
              <a:t>The screen refreshes and the </a:t>
            </a:r>
            <a:r>
              <a:rPr lang="en-US" sz="1200" b="1" kern="1200" baseline="0" dirty="0">
                <a:solidFill>
                  <a:schemeClr val="tx1"/>
                </a:solidFill>
                <a:effectLst/>
                <a:latin typeface="+mn-lt"/>
                <a:ea typeface="+mn-ea"/>
                <a:cs typeface="+mn-cs"/>
              </a:rPr>
              <a:t>Manage Platoons &amp; Subordinate Organizations </a:t>
            </a:r>
            <a:r>
              <a:rPr lang="en-US" sz="1200" b="0" kern="1200" baseline="0" dirty="0">
                <a:solidFill>
                  <a:schemeClr val="tx1"/>
                </a:solidFill>
                <a:effectLst/>
                <a:latin typeface="+mn-lt"/>
                <a:ea typeface="+mn-ea"/>
                <a:cs typeface="+mn-cs"/>
              </a:rPr>
              <a:t>window opens.</a:t>
            </a:r>
          </a:p>
          <a:p>
            <a:pPr marL="0" indent="0">
              <a:buFont typeface="Arial" panose="020B0604020202020204" pitchFamily="34" charset="0"/>
              <a:buNone/>
            </a:pPr>
            <a:endParaRPr lang="en-US" sz="1200" b="0" kern="1200" dirty="0">
              <a:solidFill>
                <a:schemeClr val="tx1"/>
              </a:solidFill>
              <a:effectLst/>
              <a:latin typeface="+mn-lt"/>
              <a:ea typeface="+mn-ea"/>
              <a:cs typeface="+mn-cs"/>
            </a:endParaRPr>
          </a:p>
          <a:p>
            <a:pPr marL="0" indent="0">
              <a:buFont typeface="Arial" panose="020B0604020202020204" pitchFamily="34" charset="0"/>
              <a:buNone/>
            </a:pPr>
            <a:r>
              <a:rPr lang="en-US" sz="1200" b="0" kern="1200" dirty="0">
                <a:solidFill>
                  <a:schemeClr val="tx1"/>
                </a:solidFill>
                <a:effectLst/>
                <a:latin typeface="+mn-lt"/>
                <a:ea typeface="+mn-ea"/>
                <a:cs typeface="+mn-cs"/>
              </a:rPr>
              <a:t>Next slide</a:t>
            </a:r>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9023E68-E8F9-404D-891E-E9678D207BDD}" type="slidenum">
              <a:rPr lang="en-US" smtClean="0"/>
              <a:pPr/>
              <a:t>8</a:t>
            </a:fld>
            <a:endParaRPr lang="en-US" dirty="0"/>
          </a:p>
        </p:txBody>
      </p:sp>
    </p:spTree>
    <p:extLst>
      <p:ext uri="{BB962C8B-B14F-4D97-AF65-F5344CB8AC3E}">
        <p14:creationId xmlns:p14="http://schemas.microsoft.com/office/powerpoint/2010/main" val="3999251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Reference:</a:t>
            </a:r>
            <a:r>
              <a:rPr lang="en-US" b="1" baseline="0" dirty="0">
                <a:latin typeface=" Arial"/>
              </a:rPr>
              <a:t> </a:t>
            </a:r>
            <a:r>
              <a:rPr lang="en-US" sz="1200" b="0" i="0" u="none" strike="noStrike" kern="1200" baseline="0" dirty="0">
                <a:solidFill>
                  <a:schemeClr val="tx1"/>
                </a:solidFill>
                <a:latin typeface=" Arial"/>
                <a:ea typeface="+mn-ea"/>
                <a:cs typeface="+mn-cs"/>
              </a:rPr>
              <a:t>Digital Training Management System (https://dtms.army.mil).</a:t>
            </a:r>
          </a:p>
          <a:p>
            <a:endParaRPr lang="en-US" dirty="0">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 Arial"/>
              </a:rPr>
              <a:t>INSTRUCTOR ONLY: </a:t>
            </a:r>
            <a:r>
              <a:rPr lang="en-US" b="0" baseline="0" dirty="0">
                <a:latin typeface=" Arial"/>
              </a:rPr>
              <a:t>The </a:t>
            </a:r>
            <a:r>
              <a:rPr lang="en-US" sz="1200" b="0" kern="1200" baseline="0" dirty="0">
                <a:solidFill>
                  <a:schemeClr val="tx1"/>
                </a:solidFill>
                <a:effectLst/>
                <a:latin typeface=" Arial"/>
                <a:ea typeface="+mn-ea"/>
                <a:cs typeface="Arial" panose="020B0604020202020204" pitchFamily="34" charset="0"/>
              </a:rPr>
              <a:t>instructor/facilitator must demonstrate the functionality on a live network (depending on network availability). When network connectivity </a:t>
            </a:r>
            <a:r>
              <a:rPr lang="en-US" sz="1200" b="0" u="sng" kern="1200" baseline="0" dirty="0">
                <a:solidFill>
                  <a:schemeClr val="tx1"/>
                </a:solidFill>
                <a:effectLst/>
                <a:latin typeface=" Arial"/>
                <a:ea typeface="+mn-ea"/>
                <a:cs typeface="Arial" panose="020B0604020202020204" pitchFamily="34" charset="0"/>
              </a:rPr>
              <a:t>is not</a:t>
            </a:r>
            <a:r>
              <a:rPr lang="en-US" sz="1200" b="0" u="none" kern="1200" baseline="0" dirty="0">
                <a:solidFill>
                  <a:schemeClr val="tx1"/>
                </a:solidFill>
                <a:effectLst/>
                <a:latin typeface=" Arial"/>
                <a:ea typeface="+mn-ea"/>
                <a:cs typeface="Arial" panose="020B0604020202020204" pitchFamily="34" charset="0"/>
              </a:rPr>
              <a:t> </a:t>
            </a:r>
            <a:r>
              <a:rPr lang="en-US" sz="1200" b="0" kern="1200" baseline="0" dirty="0">
                <a:solidFill>
                  <a:schemeClr val="tx1"/>
                </a:solidFill>
                <a:effectLst/>
                <a:latin typeface=" Arial"/>
                <a:ea typeface="+mn-ea"/>
                <a:cs typeface="Arial" panose="020B0604020202020204" pitchFamily="34" charset="0"/>
              </a:rPr>
              <a:t>available, the instructor/facilitator must initiate contingency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 Arial"/>
            </a:endParaRPr>
          </a:p>
          <a:p>
            <a:r>
              <a:rPr lang="en-US" sz="1200" b="1" kern="1200" dirty="0">
                <a:solidFill>
                  <a:schemeClr val="tx1"/>
                </a:solidFill>
                <a:effectLst/>
                <a:latin typeface=" Arial"/>
                <a:ea typeface="+mn-ea"/>
                <a:cs typeface="Arial" panose="020B0604020202020204" pitchFamily="34" charset="0"/>
              </a:rPr>
              <a:t>INSTRUCTOR NOTES:</a:t>
            </a:r>
          </a:p>
          <a:p>
            <a:endParaRPr lang="en-US" dirty="0"/>
          </a:p>
          <a:p>
            <a:pPr marL="0" indent="0">
              <a:buFont typeface="Arial" panose="020B0604020202020204" pitchFamily="34" charset="0"/>
              <a:buNone/>
            </a:pPr>
            <a:r>
              <a:rPr lang="en-US" sz="1200" b="1" kern="1200" dirty="0">
                <a:solidFill>
                  <a:schemeClr val="tx1"/>
                </a:solidFill>
                <a:effectLst/>
                <a:latin typeface="+mn-lt"/>
                <a:ea typeface="+mn-ea"/>
                <a:cs typeface="+mn-cs"/>
              </a:rPr>
              <a:t>Manage</a:t>
            </a:r>
            <a:r>
              <a:rPr lang="en-US" sz="1200" b="1" kern="1200" baseline="0" dirty="0">
                <a:solidFill>
                  <a:schemeClr val="tx1"/>
                </a:solidFill>
                <a:effectLst/>
                <a:latin typeface="+mn-lt"/>
                <a:ea typeface="+mn-ea"/>
                <a:cs typeface="+mn-cs"/>
              </a:rPr>
              <a:t> Subordinates</a:t>
            </a:r>
            <a:r>
              <a:rPr lang="en-US" sz="1200" b="1" kern="1200" dirty="0">
                <a:solidFill>
                  <a:schemeClr val="tx1"/>
                </a:solidFill>
                <a:effectLst/>
                <a:latin typeface="+mn-lt"/>
                <a:ea typeface="+mn-ea"/>
                <a:cs typeface="+mn-cs"/>
              </a:rPr>
              <a:t> </a:t>
            </a:r>
          </a:p>
          <a:p>
            <a:pPr marL="0" indent="0">
              <a:buFont typeface="Arial" panose="020B0604020202020204" pitchFamily="34" charset="0"/>
              <a:buNone/>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From</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a:t>
            </a:r>
            <a:r>
              <a:rPr lang="en-US" sz="1200" b="1" kern="1200" dirty="0">
                <a:solidFill>
                  <a:schemeClr val="tx1"/>
                </a:solidFill>
                <a:effectLst/>
                <a:latin typeface="+mn-lt"/>
                <a:ea typeface="+mn-ea"/>
                <a:cs typeface="+mn-cs"/>
              </a:rPr>
              <a:t>Manage Platoons &amp; Subordinate Organizations </a:t>
            </a:r>
            <a:r>
              <a:rPr lang="en-US" sz="1200" kern="1200" dirty="0">
                <a:solidFill>
                  <a:schemeClr val="tx1"/>
                </a:solidFill>
                <a:effectLst/>
                <a:latin typeface="+mn-lt"/>
                <a:ea typeface="+mn-ea"/>
                <a:cs typeface="+mn-cs"/>
              </a:rPr>
              <a:t>window users have the ability to </a:t>
            </a:r>
            <a:r>
              <a:rPr lang="en-US" sz="1200" b="1" kern="1200" dirty="0">
                <a:solidFill>
                  <a:schemeClr val="tx1"/>
                </a:solidFill>
                <a:effectLst/>
                <a:latin typeface="+mn-lt"/>
                <a:ea typeface="+mn-ea"/>
                <a:cs typeface="+mn-cs"/>
              </a:rPr>
              <a:t>Add new record</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Manage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Edit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Delete Subordinate Units</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Manage Personnel Assignments/Duty Positions </a:t>
            </a:r>
            <a:r>
              <a:rPr lang="en-US" sz="1200" kern="1200" dirty="0">
                <a:solidFill>
                  <a:schemeClr val="tx1"/>
                </a:solidFill>
                <a:effectLst/>
                <a:latin typeface="+mn-lt"/>
                <a:ea typeface="+mn-ea"/>
                <a:cs typeface="+mn-cs"/>
              </a:rPr>
              <a:t>for the subordinate units.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Next, we will add a new record.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b="0" kern="1200" dirty="0">
                <a:solidFill>
                  <a:schemeClr val="tx1"/>
                </a:solidFill>
                <a:effectLst/>
                <a:latin typeface="+mn-lt"/>
                <a:ea typeface="+mn-ea"/>
                <a:cs typeface="+mn-cs"/>
              </a:rPr>
              <a:t>Next slide</a:t>
            </a:r>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9023E68-E8F9-404D-891E-E9678D207BDD}" type="slidenum">
              <a:rPr lang="en-US" smtClean="0"/>
              <a:pPr/>
              <a:t>9</a:t>
            </a:fld>
            <a:endParaRPr lang="en-US" dirty="0"/>
          </a:p>
        </p:txBody>
      </p:sp>
    </p:spTree>
    <p:extLst>
      <p:ext uri="{BB962C8B-B14F-4D97-AF65-F5344CB8AC3E}">
        <p14:creationId xmlns:p14="http://schemas.microsoft.com/office/powerpoint/2010/main" val="1921618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677784"/>
            <a:ext cx="5384800" cy="5669280"/>
          </a:xfrm>
          <a:prstGeom prst="rect">
            <a:avLst/>
          </a:prstGeom>
        </p:spPr>
        <p:txBody>
          <a:bodyPr/>
          <a:lstStyle>
            <a:lvl1pPr>
              <a:defRPr sz="28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677784"/>
            <a:ext cx="5384800" cy="5669280"/>
          </a:xfrm>
          <a:prstGeom prst="rect">
            <a:avLst/>
          </a:prstGeom>
        </p:spPr>
        <p:txBody>
          <a:bodyPr/>
          <a:lstStyle>
            <a:lvl1pPr>
              <a:defRPr sz="28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11582400" y="6492881"/>
            <a:ext cx="609600" cy="365125"/>
          </a:xfrm>
          <a:prstGeom prst="rect">
            <a:avLst/>
          </a:prstGeom>
        </p:spPr>
        <p:txBody>
          <a:bodyPr/>
          <a:lstStyle/>
          <a:p>
            <a:fld id="{01F288AE-1A0B-479E-AB32-116F4187E394}" type="slidenum">
              <a:rPr lang="en-US" smtClean="0">
                <a:solidFill>
                  <a:prstClr val="black"/>
                </a:solidFill>
              </a:rPr>
              <a:pPr/>
              <a:t>‹#›</a:t>
            </a:fld>
            <a:endParaRPr lang="en-US" dirty="0">
              <a:solidFill>
                <a:prstClr val="black"/>
              </a:solidFill>
            </a:endParaRPr>
          </a:p>
        </p:txBody>
      </p:sp>
      <p:sp>
        <p:nvSpPr>
          <p:cNvPr id="8" name="Title 1"/>
          <p:cNvSpPr>
            <a:spLocks noGrp="1"/>
          </p:cNvSpPr>
          <p:nvPr>
            <p:ph type="title" hasCustomPrompt="1"/>
          </p:nvPr>
        </p:nvSpPr>
        <p:spPr>
          <a:xfrm>
            <a:off x="6096000" y="0"/>
            <a:ext cx="6096000" cy="640080"/>
          </a:xfrm>
          <a:prstGeom prst="rect">
            <a:avLst/>
          </a:prstGeom>
        </p:spPr>
        <p:txBody>
          <a:bodyPr lIns="18288" tIns="18288" rIns="18288" bIns="18288" anchor="ctr" anchorCtr="0">
            <a:normAutofit/>
          </a:bodyPr>
          <a:lstStyle>
            <a:lvl1pPr algn="ctr">
              <a:defRPr sz="2800" b="1" i="1" baseline="0">
                <a:solidFill>
                  <a:schemeClr val="tx1"/>
                </a:solidFill>
                <a:effectLst>
                  <a:outerShdw blurRad="38100" dist="38100" dir="2700000" algn="tl">
                    <a:srgbClr val="000000">
                      <a:alpha val="43137"/>
                    </a:srgbClr>
                  </a:outerShdw>
                </a:effectLst>
                <a:latin typeface="+mj-lt"/>
              </a:defRPr>
            </a:lvl1pPr>
          </a:lstStyle>
          <a:p>
            <a:r>
              <a:rPr lang="en-US" dirty="0"/>
              <a:t>Title (Calibri, 32, Bold)</a:t>
            </a:r>
          </a:p>
        </p:txBody>
      </p:sp>
    </p:spTree>
    <p:extLst>
      <p:ext uri="{BB962C8B-B14F-4D97-AF65-F5344CB8AC3E}">
        <p14:creationId xmlns:p14="http://schemas.microsoft.com/office/powerpoint/2010/main" val="308638907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de by S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0" y="6528"/>
            <a:ext cx="6096000" cy="640080"/>
          </a:xfrm>
          <a:prstGeom prst="rect">
            <a:avLst/>
          </a:prstGeom>
        </p:spPr>
        <p:txBody>
          <a:bodyPr lIns="18288" tIns="18288" rIns="18288" bIns="18288" anchor="ctr" anchorCtr="0">
            <a:normAutofit/>
          </a:bodyPr>
          <a:lstStyle>
            <a:lvl1pPr algn="ctr">
              <a:defRPr sz="2800" b="1" i="1" baseline="0">
                <a:solidFill>
                  <a:schemeClr val="tx1"/>
                </a:solidFill>
                <a:effectLst>
                  <a:outerShdw blurRad="38100" dist="38100" dir="2700000" algn="tl">
                    <a:srgbClr val="000000">
                      <a:alpha val="43137"/>
                    </a:srgbClr>
                  </a:outerShdw>
                </a:effectLst>
                <a:latin typeface="+mj-lt"/>
              </a:defRPr>
            </a:lvl1pPr>
          </a:lstStyle>
          <a:p>
            <a:r>
              <a:rPr lang="en-US" dirty="0"/>
              <a:t>Title (Calibri, 32, Bold)</a:t>
            </a:r>
          </a:p>
        </p:txBody>
      </p:sp>
      <p:sp>
        <p:nvSpPr>
          <p:cNvPr id="6" name="Slide Number Placeholder 5"/>
          <p:cNvSpPr>
            <a:spLocks noGrp="1"/>
          </p:cNvSpPr>
          <p:nvPr>
            <p:ph type="sldNum" sz="quarter" idx="12"/>
          </p:nvPr>
        </p:nvSpPr>
        <p:spPr>
          <a:xfrm>
            <a:off x="11582400" y="6492881"/>
            <a:ext cx="609600" cy="365125"/>
          </a:xfrm>
          <a:prstGeom prst="rect">
            <a:avLst/>
          </a:prstGeom>
        </p:spPr>
        <p:txBody>
          <a:bodyPr/>
          <a:lstStyle/>
          <a:p>
            <a:fld id="{01F288AE-1A0B-479E-AB32-116F4187E394}" type="slidenum">
              <a:rPr lang="en-US" smtClean="0">
                <a:solidFill>
                  <a:prstClr val="black"/>
                </a:solidFill>
              </a:rPr>
              <a:pPr/>
              <a:t>‹#›</a:t>
            </a:fld>
            <a:endParaRPr lang="en-US" dirty="0">
              <a:solidFill>
                <a:prstClr val="black"/>
              </a:solidFill>
            </a:endParaRPr>
          </a:p>
        </p:txBody>
      </p:sp>
      <p:cxnSp>
        <p:nvCxnSpPr>
          <p:cNvPr id="4" name="Straight Connector 3"/>
          <p:cNvCxnSpPr/>
          <p:nvPr userDrawn="1"/>
        </p:nvCxnSpPr>
        <p:spPr>
          <a:xfrm>
            <a:off x="6096000" y="877713"/>
            <a:ext cx="0" cy="5486400"/>
          </a:xfrm>
          <a:prstGeom prst="line">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3849375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p and Bott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0" y="0"/>
            <a:ext cx="6096000" cy="640080"/>
          </a:xfrm>
          <a:prstGeom prst="rect">
            <a:avLst/>
          </a:prstGeom>
        </p:spPr>
        <p:txBody>
          <a:bodyPr lIns="18288" tIns="18288" rIns="18288" bIns="18288" anchor="ctr" anchorCtr="0">
            <a:normAutofit/>
          </a:bodyPr>
          <a:lstStyle>
            <a:lvl1pPr algn="ctr">
              <a:defRPr sz="2800" b="1" i="1" baseline="0">
                <a:solidFill>
                  <a:schemeClr val="tx1"/>
                </a:solidFill>
                <a:effectLst>
                  <a:outerShdw blurRad="38100" dist="38100" dir="2700000" algn="tl">
                    <a:srgbClr val="000000">
                      <a:alpha val="43137"/>
                    </a:srgbClr>
                  </a:outerShdw>
                </a:effectLst>
                <a:latin typeface="+mj-lt"/>
              </a:defRPr>
            </a:lvl1pPr>
          </a:lstStyle>
          <a:p>
            <a:r>
              <a:rPr lang="en-US" dirty="0"/>
              <a:t>Title (Calibri, 32, Bold)</a:t>
            </a:r>
          </a:p>
        </p:txBody>
      </p:sp>
      <p:sp>
        <p:nvSpPr>
          <p:cNvPr id="6" name="Slide Number Placeholder 5"/>
          <p:cNvSpPr>
            <a:spLocks noGrp="1"/>
          </p:cNvSpPr>
          <p:nvPr>
            <p:ph type="sldNum" sz="quarter" idx="12"/>
          </p:nvPr>
        </p:nvSpPr>
        <p:spPr>
          <a:xfrm>
            <a:off x="11582400" y="6492881"/>
            <a:ext cx="609600" cy="365125"/>
          </a:xfrm>
          <a:prstGeom prst="rect">
            <a:avLst/>
          </a:prstGeom>
        </p:spPr>
        <p:txBody>
          <a:bodyPr/>
          <a:lstStyle/>
          <a:p>
            <a:fld id="{01F288AE-1A0B-479E-AB32-116F4187E394}" type="slidenum">
              <a:rPr lang="en-US" smtClean="0">
                <a:solidFill>
                  <a:prstClr val="black"/>
                </a:solidFill>
              </a:rPr>
              <a:pPr/>
              <a:t>‹#›</a:t>
            </a:fld>
            <a:endParaRPr lang="en-US" dirty="0">
              <a:solidFill>
                <a:prstClr val="black"/>
              </a:solidFill>
            </a:endParaRPr>
          </a:p>
        </p:txBody>
      </p:sp>
      <p:cxnSp>
        <p:nvCxnSpPr>
          <p:cNvPr id="7" name="Straight Connector 6"/>
          <p:cNvCxnSpPr/>
          <p:nvPr userDrawn="1"/>
        </p:nvCxnSpPr>
        <p:spPr>
          <a:xfrm>
            <a:off x="609600" y="3530601"/>
            <a:ext cx="10972800" cy="0"/>
          </a:xfrm>
          <a:prstGeom prst="line">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16190735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11582400" y="6492881"/>
            <a:ext cx="609600" cy="365125"/>
          </a:xfrm>
          <a:prstGeom prst="rect">
            <a:avLst/>
          </a:prstGeom>
        </p:spPr>
        <p:txBody>
          <a:bodyPr/>
          <a:lstStyle/>
          <a:p>
            <a:fld id="{01F288AE-1A0B-479E-AB32-116F4187E394}" type="slidenum">
              <a:rPr lang="en-US" smtClean="0">
                <a:solidFill>
                  <a:prstClr val="black"/>
                </a:solidFill>
              </a:rPr>
              <a:pPr/>
              <a:t>‹#›</a:t>
            </a:fld>
            <a:endParaRPr lang="en-US" dirty="0">
              <a:solidFill>
                <a:prstClr val="black"/>
              </a:solidFill>
            </a:endParaRPr>
          </a:p>
        </p:txBody>
      </p:sp>
      <p:sp>
        <p:nvSpPr>
          <p:cNvPr id="4" name="Title 1"/>
          <p:cNvSpPr>
            <a:spLocks noGrp="1"/>
          </p:cNvSpPr>
          <p:nvPr>
            <p:ph type="title" hasCustomPrompt="1"/>
          </p:nvPr>
        </p:nvSpPr>
        <p:spPr>
          <a:xfrm>
            <a:off x="6096000" y="0"/>
            <a:ext cx="6096000" cy="640080"/>
          </a:xfrm>
          <a:prstGeom prst="rect">
            <a:avLst/>
          </a:prstGeom>
        </p:spPr>
        <p:txBody>
          <a:bodyPr lIns="18288" tIns="18288" rIns="18288" bIns="18288" anchor="ctr" anchorCtr="0">
            <a:normAutofit/>
          </a:bodyPr>
          <a:lstStyle>
            <a:lvl1pPr algn="ctr">
              <a:defRPr sz="2800" b="1" i="1" baseline="0">
                <a:solidFill>
                  <a:schemeClr val="tx1"/>
                </a:solidFill>
                <a:effectLst>
                  <a:outerShdw blurRad="38100" dist="38100" dir="2700000" algn="tl">
                    <a:srgbClr val="000000">
                      <a:alpha val="43137"/>
                    </a:srgbClr>
                  </a:outerShdw>
                </a:effectLst>
                <a:latin typeface="+mj-lt"/>
              </a:defRPr>
            </a:lvl1pPr>
          </a:lstStyle>
          <a:p>
            <a:r>
              <a:rPr lang="en-US" dirty="0"/>
              <a:t>Title (Calibri, 32, Bold)</a:t>
            </a:r>
          </a:p>
        </p:txBody>
      </p:sp>
    </p:spTree>
    <p:extLst>
      <p:ext uri="{BB962C8B-B14F-4D97-AF65-F5344CB8AC3E}">
        <p14:creationId xmlns:p14="http://schemas.microsoft.com/office/powerpoint/2010/main" val="486886202"/>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gradFill flip="none" rotWithShape="1">
            <a:gsLst>
              <a:gs pos="38000">
                <a:schemeClr val="tx1">
                  <a:lumMod val="65000"/>
                  <a:lumOff val="35000"/>
                  <a:shade val="30000"/>
                  <a:satMod val="115000"/>
                  <a:alpha val="99000"/>
                </a:schemeClr>
              </a:gs>
              <a:gs pos="50000">
                <a:schemeClr val="tx1">
                  <a:lumMod val="65000"/>
                  <a:lumOff val="35000"/>
                  <a:shade val="67500"/>
                  <a:satMod val="115000"/>
                </a:schemeClr>
              </a:gs>
              <a:gs pos="100000">
                <a:schemeClr val="tx1">
                  <a:lumMod val="65000"/>
                  <a:lumOff val="35000"/>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Tree>
    <p:extLst>
      <p:ext uri="{BB962C8B-B14F-4D97-AF65-F5344CB8AC3E}">
        <p14:creationId xmlns:p14="http://schemas.microsoft.com/office/powerpoint/2010/main" val="189177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1559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userDrawn="1"/>
        </p:nvSpPr>
        <p:spPr>
          <a:xfrm>
            <a:off x="0" y="0"/>
            <a:ext cx="6096000" cy="661416"/>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a:spLocks noChangeArrowheads="1"/>
          </p:cNvSpPr>
          <p:nvPr userDrawn="1"/>
        </p:nvSpPr>
        <p:spPr bwMode="auto">
          <a:xfrm>
            <a:off x="111098" y="12740"/>
            <a:ext cx="6193104" cy="639763"/>
          </a:xfrm>
          <a:prstGeom prst="rect">
            <a:avLst/>
          </a:prstGeom>
          <a:noFill/>
          <a:ln w="9525">
            <a:noFill/>
            <a:miter lim="800000"/>
            <a:headEnd/>
            <a:tailEnd/>
          </a:ln>
        </p:spPr>
        <p:txBody>
          <a:bodyPr wrap="none" lIns="68575" tIns="34287" rIns="68575" bIns="34287" anchor="ctr"/>
          <a:lstStyle/>
          <a:p>
            <a:pPr marL="574675" indent="-60325" defTabSz="913993">
              <a:defRPr/>
            </a:pPr>
            <a:r>
              <a:rPr lang="en-US" sz="2000" b="1" dirty="0">
                <a:solidFill>
                  <a:srgbClr val="F6C700"/>
                </a:solidFill>
              </a:rPr>
              <a:t>U.S.</a:t>
            </a:r>
            <a:r>
              <a:rPr lang="en-US" sz="2000" b="1" baseline="0" dirty="0">
                <a:solidFill>
                  <a:srgbClr val="F6C700"/>
                </a:solidFill>
              </a:rPr>
              <a:t> Army Combined Arms Center</a:t>
            </a:r>
            <a:endParaRPr lang="en-US" sz="2000" b="1" dirty="0">
              <a:solidFill>
                <a:srgbClr val="F6C700"/>
              </a:solidFill>
            </a:endParaRPr>
          </a:p>
          <a:p>
            <a:pPr marL="574675" indent="-60325" defTabSz="913993">
              <a:defRPr/>
            </a:pPr>
            <a:r>
              <a:rPr lang="en-US" sz="1200" b="1" dirty="0">
                <a:solidFill>
                  <a:srgbClr val="969696"/>
                </a:solidFill>
              </a:rPr>
              <a:t>SOLDIERS AND LEADERS -</a:t>
            </a:r>
            <a:r>
              <a:rPr lang="en-US" sz="1200" b="1" baseline="0" dirty="0">
                <a:solidFill>
                  <a:srgbClr val="969696"/>
                </a:solidFill>
              </a:rPr>
              <a:t> </a:t>
            </a:r>
            <a:r>
              <a:rPr lang="en-US" sz="1200" b="1" dirty="0">
                <a:solidFill>
                  <a:srgbClr val="969696"/>
                </a:solidFill>
              </a:rPr>
              <a:t>OUR ASYMMETRIC ADVANTAGE</a:t>
            </a:r>
          </a:p>
        </p:txBody>
      </p:sp>
      <p:sp>
        <p:nvSpPr>
          <p:cNvPr id="32" name="Rectangle 31"/>
          <p:cNvSpPr/>
          <p:nvPr userDrawn="1"/>
        </p:nvSpPr>
        <p:spPr>
          <a:xfrm>
            <a:off x="6096019" y="51"/>
            <a:ext cx="6096000" cy="66141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3" name="Group 32"/>
          <p:cNvGrpSpPr/>
          <p:nvPr userDrawn="1"/>
        </p:nvGrpSpPr>
        <p:grpSpPr>
          <a:xfrm>
            <a:off x="23907" y="23203"/>
            <a:ext cx="573098" cy="602405"/>
            <a:chOff x="-673331" y="968844"/>
            <a:chExt cx="499920" cy="602405"/>
          </a:xfrm>
        </p:grpSpPr>
        <p:sp>
          <p:nvSpPr>
            <p:cNvPr id="34" name="Rectangle 33"/>
            <p:cNvSpPr/>
            <p:nvPr userDrawn="1"/>
          </p:nvSpPr>
          <p:spPr>
            <a:xfrm>
              <a:off x="-615141" y="1434186"/>
              <a:ext cx="383690" cy="80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Rectangle 34"/>
            <p:cNvSpPr/>
            <p:nvPr userDrawn="1"/>
          </p:nvSpPr>
          <p:spPr>
            <a:xfrm>
              <a:off x="-606177" y="1030778"/>
              <a:ext cx="365760" cy="332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6" name="Picture 35" descr="imagesCAIMVJYX.jpg">
              <a:hlinkClick r:id="" action="ppaction://noaction"/>
            </p:cNvPr>
            <p:cNvPicPr>
              <a:picLocks noChangeAspect="1"/>
            </p:cNvPicPr>
            <p:nvPr userDrawn="1"/>
          </p:nvPicPr>
          <p:blipFill>
            <a:blip r:embed="rId8" cstate="print">
              <a:clrChange>
                <a:clrFrom>
                  <a:srgbClr val="FEFFFF"/>
                </a:clrFrom>
                <a:clrTo>
                  <a:srgbClr val="FEFFFF">
                    <a:alpha val="0"/>
                  </a:srgbClr>
                </a:clrTo>
              </a:clrChange>
            </a:blip>
            <a:stretch>
              <a:fillRect/>
            </a:stretch>
          </p:blipFill>
          <p:spPr>
            <a:xfrm>
              <a:off x="-673331" y="968844"/>
              <a:ext cx="499920" cy="602405"/>
            </a:xfrm>
            <a:prstGeom prst="rect">
              <a:avLst/>
            </a:prstGeom>
          </p:spPr>
        </p:pic>
      </p:grpSp>
      <p:pic>
        <p:nvPicPr>
          <p:cNvPr id="10" name="Picture 9">
            <a:hlinkClick r:id="" action="ppaction://noaction" highlightClick="1"/>
            <a:hlinkHover r:id="" action="ppaction://noaction" highlightClick="1"/>
          </p:cNvPr>
          <p:cNvPicPr>
            <a:picLocks noChangeAspect="1"/>
          </p:cNvPicPr>
          <p:nvPr userDrawn="1"/>
        </p:nvPicPr>
        <p:blipFill rotWithShape="1">
          <a:blip r:embed="rId9"/>
          <a:srcRect b="5781"/>
          <a:stretch/>
        </p:blipFill>
        <p:spPr>
          <a:xfrm>
            <a:off x="2" y="6413844"/>
            <a:ext cx="823964" cy="419033"/>
          </a:xfrm>
          <a:prstGeom prst="rect">
            <a:avLst/>
          </a:prstGeom>
        </p:spPr>
      </p:pic>
      <p:pic>
        <p:nvPicPr>
          <p:cNvPr id="3" name="Picture 2">
            <a:hlinkClick r:id="" action="ppaction://noaction"/>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756022" y="6701643"/>
            <a:ext cx="835224" cy="201185"/>
          </a:xfrm>
          <a:prstGeom prst="rect">
            <a:avLst/>
          </a:prstGeom>
        </p:spPr>
      </p:pic>
    </p:spTree>
  </p:cSld>
  <p:clrMap bg1="lt1" tx1="dk1" bg2="lt2" tx2="dk2" accent1="accent1" accent2="accent2" accent3="accent3" accent4="accent4" accent5="accent5" accent6="accent6" hlink="hlink" folHlink="folHlink"/>
  <p:sldLayoutIdLst>
    <p:sldLayoutId id="2147483859" r:id="rId1"/>
    <p:sldLayoutId id="2147483861" r:id="rId2"/>
    <p:sldLayoutId id="2147483862" r:id="rId3"/>
    <p:sldLayoutId id="2147483863" r:id="rId4"/>
    <p:sldLayoutId id="2147483864" r:id="rId5"/>
    <p:sldLayoutId id="2147483865" r:id="rId6"/>
  </p:sldLayoutIdLst>
  <p:transition spd="med">
    <p:fade/>
  </p:transition>
  <p:hf hdr="0" ftr="0" dt="0"/>
  <p:txStyles>
    <p:titleStyle>
      <a:lvl1pPr algn="ctr" defTabSz="913993" rtl="0" eaLnBrk="1" latinLnBrk="0" hangingPunct="1">
        <a:spcBef>
          <a:spcPct val="0"/>
        </a:spcBef>
        <a:buNone/>
        <a:defRPr sz="4400" kern="1200">
          <a:solidFill>
            <a:schemeClr val="tx1"/>
          </a:solidFill>
          <a:latin typeface="Arial" pitchFamily="34" charset="0"/>
          <a:ea typeface="+mj-ea"/>
          <a:cs typeface="Arial" pitchFamily="34" charset="0"/>
        </a:defRPr>
      </a:lvl1pPr>
    </p:titleStyle>
    <p:bodyStyle>
      <a:lvl1pPr marL="342748" indent="-342748" algn="l" defTabSz="913993"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619" indent="-285623" algn="l" defTabSz="913993"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2490" indent="-228499" algn="l" defTabSz="913993"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599487" indent="-228499" algn="l" defTabSz="913993"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6485" indent="-228499" algn="l" defTabSz="913993"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3480" indent="-228499" algn="l" defTabSz="9139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477" indent="-228499" algn="l" defTabSz="9139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472" indent="-228499" algn="l" defTabSz="9139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468" indent="-228499" algn="l" defTabSz="9139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93" rtl="0" eaLnBrk="1" latinLnBrk="0" hangingPunct="1">
        <a:defRPr sz="1800" kern="1200">
          <a:solidFill>
            <a:schemeClr val="tx1"/>
          </a:solidFill>
          <a:latin typeface="+mn-lt"/>
          <a:ea typeface="+mn-ea"/>
          <a:cs typeface="+mn-cs"/>
        </a:defRPr>
      </a:lvl1pPr>
      <a:lvl2pPr marL="456996" algn="l" defTabSz="913993" rtl="0" eaLnBrk="1" latinLnBrk="0" hangingPunct="1">
        <a:defRPr sz="1800" kern="1200">
          <a:solidFill>
            <a:schemeClr val="tx1"/>
          </a:solidFill>
          <a:latin typeface="+mn-lt"/>
          <a:ea typeface="+mn-ea"/>
          <a:cs typeface="+mn-cs"/>
        </a:defRPr>
      </a:lvl2pPr>
      <a:lvl3pPr marL="913993" algn="l" defTabSz="913993" rtl="0" eaLnBrk="1" latinLnBrk="0" hangingPunct="1">
        <a:defRPr sz="1800" kern="1200">
          <a:solidFill>
            <a:schemeClr val="tx1"/>
          </a:solidFill>
          <a:latin typeface="+mn-lt"/>
          <a:ea typeface="+mn-ea"/>
          <a:cs typeface="+mn-cs"/>
        </a:defRPr>
      </a:lvl3pPr>
      <a:lvl4pPr marL="1370987" algn="l" defTabSz="913993" rtl="0" eaLnBrk="1" latinLnBrk="0" hangingPunct="1">
        <a:defRPr sz="1800" kern="1200">
          <a:solidFill>
            <a:schemeClr val="tx1"/>
          </a:solidFill>
          <a:latin typeface="+mn-lt"/>
          <a:ea typeface="+mn-ea"/>
          <a:cs typeface="+mn-cs"/>
        </a:defRPr>
      </a:lvl4pPr>
      <a:lvl5pPr marL="1827985" algn="l" defTabSz="913993" rtl="0" eaLnBrk="1" latinLnBrk="0" hangingPunct="1">
        <a:defRPr sz="1800" kern="1200">
          <a:solidFill>
            <a:schemeClr val="tx1"/>
          </a:solidFill>
          <a:latin typeface="+mn-lt"/>
          <a:ea typeface="+mn-ea"/>
          <a:cs typeface="+mn-cs"/>
        </a:defRPr>
      </a:lvl5pPr>
      <a:lvl6pPr marL="2284982" algn="l" defTabSz="913993" rtl="0" eaLnBrk="1" latinLnBrk="0" hangingPunct="1">
        <a:defRPr sz="1800" kern="1200">
          <a:solidFill>
            <a:schemeClr val="tx1"/>
          </a:solidFill>
          <a:latin typeface="+mn-lt"/>
          <a:ea typeface="+mn-ea"/>
          <a:cs typeface="+mn-cs"/>
        </a:defRPr>
      </a:lvl6pPr>
      <a:lvl7pPr marL="2741980" algn="l" defTabSz="913993" rtl="0" eaLnBrk="1" latinLnBrk="0" hangingPunct="1">
        <a:defRPr sz="1800" kern="1200">
          <a:solidFill>
            <a:schemeClr val="tx1"/>
          </a:solidFill>
          <a:latin typeface="+mn-lt"/>
          <a:ea typeface="+mn-ea"/>
          <a:cs typeface="+mn-cs"/>
        </a:defRPr>
      </a:lvl7pPr>
      <a:lvl8pPr marL="3198975" algn="l" defTabSz="913993" rtl="0" eaLnBrk="1" latinLnBrk="0" hangingPunct="1">
        <a:defRPr sz="1800" kern="1200">
          <a:solidFill>
            <a:schemeClr val="tx1"/>
          </a:solidFill>
          <a:latin typeface="+mn-lt"/>
          <a:ea typeface="+mn-ea"/>
          <a:cs typeface="+mn-cs"/>
        </a:defRPr>
      </a:lvl8pPr>
      <a:lvl9pPr marL="3655971" algn="l" defTabSz="91399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hyperlink" Target="https://atn.army.mil/getmedia/b40e2006-851a-45bb-b604-267f21525170/DTMS_User_Guide_v7-21-0_August_26_2019"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hyperlink" Target="https://dtms.army.mil/" TargetMode="External"/><Relationship Id="rId5" Type="http://schemas.openxmlformats.org/officeDocument/2006/relationships/hyperlink" Target="https://atn.army.mil/getmedia/1a42a27a-df18-4a30-afb0-e71d02b31093/Lesson-Plan-Description" TargetMode="External"/><Relationship Id="rId4" Type="http://schemas.openxmlformats.org/officeDocument/2006/relationships/hyperlink" Target="https://atn.army.mi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s://atn.army.mil/unit-training-management-(utm)/dtms-knowledge-base/administration_lookup_management_locations.pptx" TargetMode="External"/><Relationship Id="rId7" Type="http://schemas.openxmlformats.org/officeDocument/2006/relationships/hyperlink" Target="https://atn.army.mil/unit-training-management-(utm)/dtms-knowledge-base/administration_create_user-account.pptx"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hyperlink" Target="https://atn.army.mil/unit-training-management-(utm)/dtms-knowledge-base/administration_platoon_manager_manage_subordinates.pptx" TargetMode="External"/><Relationship Id="rId10" Type="http://schemas.openxmlformats.org/officeDocument/2006/relationships/image" Target="../media/image63.png"/><Relationship Id="rId4" Type="http://schemas.openxmlformats.org/officeDocument/2006/relationships/image" Target="../media/image60.png"/><Relationship Id="rId9" Type="http://schemas.openxmlformats.org/officeDocument/2006/relationships/hyperlink" Target="https://atn.army.mil/unit-training-management-(utm)/dtms-knowledge-base/soldier_manager_manage_personnel.pptx"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50" y="-215247"/>
            <a:ext cx="12192000" cy="6256751"/>
          </a:xfrm>
          <a:prstGeom prst="rect">
            <a:avLst/>
          </a:prstGeom>
          <a:gradFill flip="none" rotWithShape="1">
            <a:gsLst>
              <a:gs pos="53801">
                <a:schemeClr val="tx1"/>
              </a:gs>
              <a:gs pos="90217">
                <a:schemeClr val="tx1"/>
              </a:gs>
              <a:gs pos="36500">
                <a:schemeClr val="tx1">
                  <a:lumMod val="95000"/>
                  <a:lumOff val="5000"/>
                </a:schemeClr>
              </a:gs>
              <a:gs pos="0">
                <a:schemeClr val="tx1"/>
              </a:gs>
              <a:gs pos="66854">
                <a:srgbClr val="000000"/>
              </a:gs>
            </a:gsLst>
            <a:path path="circle">
              <a:fillToRect l="100000" t="100000"/>
            </a:path>
            <a:tileRect r="-100000" b="-100000"/>
          </a:gradFill>
          <a:ln>
            <a:noFill/>
          </a:ln>
          <a:effectLst/>
          <a:scene3d>
            <a:camera prst="orthographicFront"/>
            <a:lightRig rig="freezing"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8350" y="9524"/>
            <a:ext cx="12192000" cy="6838951"/>
            <a:chOff x="0" y="0"/>
            <a:chExt cx="12192000" cy="6838951"/>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57478"/>
            </a:xfrm>
            <a:prstGeom prst="rect">
              <a:avLst/>
            </a:prstGeom>
            <a:ln>
              <a:solidFill>
                <a:srgbClr val="9A7500"/>
              </a:solidFill>
            </a:ln>
          </p:spPr>
        </p:pic>
        <p:sp>
          <p:nvSpPr>
            <p:cNvPr id="7" name="TextBox 8"/>
            <p:cNvSpPr txBox="1">
              <a:spLocks noChangeArrowheads="1"/>
            </p:cNvSpPr>
            <p:nvPr/>
          </p:nvSpPr>
          <p:spPr bwMode="auto">
            <a:xfrm>
              <a:off x="1" y="2170157"/>
              <a:ext cx="12191999" cy="2000548"/>
            </a:xfrm>
            <a:prstGeom prst="rect">
              <a:avLst/>
            </a:prstGeom>
            <a:noFill/>
            <a:ln w="9525">
              <a:noFill/>
              <a:miter lim="800000"/>
              <a:headEnd/>
              <a:tailEnd/>
            </a:ln>
          </p:spPr>
          <p:txBody>
            <a:bodyPr wrap="square">
              <a:spAutoFit/>
            </a:bodyPr>
            <a:lstStyle/>
            <a:p>
              <a:pPr algn="ctr" fontAlgn="base">
                <a:lnSpc>
                  <a:spcPct val="200000"/>
                </a:lnSpc>
                <a:spcBef>
                  <a:spcPct val="0"/>
                </a:spcBef>
                <a:spcAft>
                  <a:spcPct val="0"/>
                </a:spcAft>
              </a:pPr>
              <a:r>
                <a:rPr lang="en-US" sz="4400" b="1" dirty="0">
                  <a:solidFill>
                    <a:srgbClr val="FFC000"/>
                  </a:solidFill>
                  <a:effectLst>
                    <a:outerShdw blurRad="38100" dist="38100" dir="2700000" algn="tl">
                      <a:srgbClr val="000000">
                        <a:alpha val="43137"/>
                      </a:srgbClr>
                    </a:outerShdw>
                  </a:effectLst>
                  <a:latin typeface="Arial" charset="0"/>
                  <a:cs typeface="Arial" charset="0"/>
                </a:rPr>
                <a:t>Digital Training Management System</a:t>
              </a:r>
              <a:endParaRPr lang="en-US" sz="3600" b="1" dirty="0">
                <a:solidFill>
                  <a:schemeClr val="bg2"/>
                </a:solidFill>
                <a:effectLst>
                  <a:outerShdw blurRad="38100" dist="38100" dir="2700000" algn="tl">
                    <a:srgbClr val="000000">
                      <a:alpha val="43137"/>
                    </a:srgbClr>
                  </a:outerShdw>
                </a:effectLst>
                <a:latin typeface="Arial" charset="0"/>
                <a:cs typeface="Arial" charset="0"/>
              </a:endParaRPr>
            </a:p>
            <a:p>
              <a:pPr algn="ctr" fontAlgn="base">
                <a:spcBef>
                  <a:spcPct val="0"/>
                </a:spcBef>
                <a:spcAft>
                  <a:spcPct val="0"/>
                </a:spcAft>
              </a:pPr>
              <a:r>
                <a:rPr lang="en-US" sz="3600" b="1" dirty="0">
                  <a:solidFill>
                    <a:schemeClr val="bg2"/>
                  </a:solidFill>
                  <a:effectLst>
                    <a:outerShdw blurRad="38100" dist="38100" dir="2700000" algn="tl">
                      <a:srgbClr val="000000">
                        <a:alpha val="43137"/>
                      </a:srgbClr>
                    </a:outerShdw>
                  </a:effectLst>
                  <a:latin typeface="Arial" charset="0"/>
                  <a:cs typeface="Arial" charset="0"/>
                </a:rPr>
                <a:t>Preparatory Functions</a:t>
              </a:r>
              <a:endParaRPr lang="en-US" sz="4400" dirty="0">
                <a:solidFill>
                  <a:schemeClr val="bg2"/>
                </a:solidFill>
                <a:latin typeface="Arial" charset="0"/>
                <a:cs typeface="Arial" charset="0"/>
              </a:endParaRPr>
            </a:p>
          </p:txBody>
        </p:sp>
        <p:sp>
          <p:nvSpPr>
            <p:cNvPr id="9" name="Rectangle 8"/>
            <p:cNvSpPr/>
            <p:nvPr/>
          </p:nvSpPr>
          <p:spPr>
            <a:xfrm>
              <a:off x="12526" y="1596667"/>
              <a:ext cx="12175299" cy="5242284"/>
            </a:xfrm>
            <a:prstGeom prst="rect">
              <a:avLst/>
            </a:prstGeom>
            <a:noFill/>
            <a:ln w="44450">
              <a:solidFill>
                <a:srgbClr val="9A7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Rectangle 3"/>
          <p:cNvSpPr/>
          <p:nvPr/>
        </p:nvSpPr>
        <p:spPr>
          <a:xfrm>
            <a:off x="8350" y="4007073"/>
            <a:ext cx="12179474" cy="651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 Arial"/>
              </a:rPr>
              <a:t>Lesson ID: 150T-COMOPTNG / Version 4.2 (Modified)</a:t>
            </a:r>
          </a:p>
        </p:txBody>
      </p:sp>
      <p:sp>
        <p:nvSpPr>
          <p:cNvPr id="5" name="TextBox 4">
            <a:hlinkClick r:id="rId4" tooltip="Click here to open ATN webpage." highlightClick="1"/>
            <a:hlinkHover r:id="" action="ppaction://noaction" highlightClick="1"/>
          </p:cNvPr>
          <p:cNvSpPr txBox="1"/>
          <p:nvPr/>
        </p:nvSpPr>
        <p:spPr>
          <a:xfrm>
            <a:off x="1055801" y="1693317"/>
            <a:ext cx="468398" cy="261610"/>
          </a:xfrm>
          <a:prstGeom prst="rect">
            <a:avLst/>
          </a:prstGeom>
          <a:noFill/>
        </p:spPr>
        <p:txBody>
          <a:bodyPr wrap="none" rtlCol="0">
            <a:spAutoFit/>
          </a:bodyPr>
          <a:lstStyle/>
          <a:p>
            <a:r>
              <a:rPr lang="en-US" sz="1100" dirty="0">
                <a:solidFill>
                  <a:schemeClr val="bg2">
                    <a:lumMod val="75000"/>
                  </a:schemeClr>
                </a:solidFill>
                <a:latin typeface=" Arial"/>
              </a:rPr>
              <a:t>ATN</a:t>
            </a:r>
          </a:p>
        </p:txBody>
      </p:sp>
      <p:sp>
        <p:nvSpPr>
          <p:cNvPr id="16" name="TextBox 15">
            <a:hlinkClick r:id="rId5" tooltip="Click here to read about the updated lesson plan." highlightClick="1"/>
            <a:hlinkHover r:id="" action="ppaction://noaction" highlightClick="1"/>
          </p:cNvPr>
          <p:cNvSpPr txBox="1"/>
          <p:nvPr/>
        </p:nvSpPr>
        <p:spPr>
          <a:xfrm>
            <a:off x="4485932" y="1693317"/>
            <a:ext cx="2076209" cy="261610"/>
          </a:xfrm>
          <a:prstGeom prst="rect">
            <a:avLst/>
          </a:prstGeom>
          <a:noFill/>
        </p:spPr>
        <p:txBody>
          <a:bodyPr wrap="none" rtlCol="0">
            <a:spAutoFit/>
          </a:bodyPr>
          <a:lstStyle/>
          <a:p>
            <a:r>
              <a:rPr lang="en-US" sz="1100" dirty="0">
                <a:solidFill>
                  <a:schemeClr val="bg2">
                    <a:lumMod val="75000"/>
                  </a:schemeClr>
                </a:solidFill>
                <a:latin typeface=" Arial"/>
              </a:rPr>
              <a:t>Slide Presentation Description</a:t>
            </a:r>
          </a:p>
        </p:txBody>
      </p:sp>
      <p:sp>
        <p:nvSpPr>
          <p:cNvPr id="17" name="TextBox 16">
            <a:hlinkClick r:id="rId6" tooltip="Click here to open DTMS." highlightClick="1"/>
            <a:hlinkHover r:id="" action="ppaction://noaction" highlightClick="1"/>
          </p:cNvPr>
          <p:cNvSpPr txBox="1"/>
          <p:nvPr/>
        </p:nvSpPr>
        <p:spPr>
          <a:xfrm>
            <a:off x="1575636" y="1693317"/>
            <a:ext cx="585417" cy="261610"/>
          </a:xfrm>
          <a:prstGeom prst="rect">
            <a:avLst/>
          </a:prstGeom>
          <a:noFill/>
        </p:spPr>
        <p:txBody>
          <a:bodyPr wrap="none" rtlCol="0">
            <a:spAutoFit/>
          </a:bodyPr>
          <a:lstStyle/>
          <a:p>
            <a:r>
              <a:rPr lang="en-US" sz="1100" dirty="0">
                <a:solidFill>
                  <a:schemeClr val="bg2">
                    <a:lumMod val="75000"/>
                  </a:schemeClr>
                </a:solidFill>
                <a:latin typeface=" Arial"/>
              </a:rPr>
              <a:t>DTMS</a:t>
            </a:r>
          </a:p>
        </p:txBody>
      </p:sp>
      <p:sp>
        <p:nvSpPr>
          <p:cNvPr id="18" name="TextBox 17">
            <a:hlinkClick r:id="" action="ppaction://noaction" highlightClick="1"/>
            <a:hlinkHover r:id="" action="ppaction://noaction" highlightClick="1"/>
          </p:cNvPr>
          <p:cNvSpPr txBox="1"/>
          <p:nvPr/>
        </p:nvSpPr>
        <p:spPr>
          <a:xfrm>
            <a:off x="2211241" y="1693768"/>
            <a:ext cx="837089" cy="261610"/>
          </a:xfrm>
          <a:prstGeom prst="rect">
            <a:avLst/>
          </a:prstGeom>
          <a:noFill/>
        </p:spPr>
        <p:txBody>
          <a:bodyPr wrap="none" rtlCol="0">
            <a:spAutoFit/>
          </a:bodyPr>
          <a:lstStyle/>
          <a:p>
            <a:r>
              <a:rPr lang="en-US" sz="1100" dirty="0">
                <a:solidFill>
                  <a:schemeClr val="bg2">
                    <a:lumMod val="75000"/>
                  </a:schemeClr>
                </a:solidFill>
                <a:latin typeface=" Arial"/>
              </a:rPr>
              <a:t>Help Desk</a:t>
            </a:r>
          </a:p>
        </p:txBody>
      </p:sp>
      <p:sp>
        <p:nvSpPr>
          <p:cNvPr id="6" name="TextBox 5">
            <a:hlinkClick r:id="rId7" tooltip="Click here to open the DTMS User Guide." highlightClick="1"/>
            <a:hlinkHover r:id="" action="ppaction://noaction" highlightClick="1"/>
          </p:cNvPr>
          <p:cNvSpPr txBox="1"/>
          <p:nvPr/>
        </p:nvSpPr>
        <p:spPr>
          <a:xfrm>
            <a:off x="3098518" y="1693317"/>
            <a:ext cx="1337226" cy="261610"/>
          </a:xfrm>
          <a:prstGeom prst="rect">
            <a:avLst/>
          </a:prstGeom>
          <a:noFill/>
        </p:spPr>
        <p:txBody>
          <a:bodyPr wrap="none" rtlCol="0">
            <a:spAutoFit/>
          </a:bodyPr>
          <a:lstStyle/>
          <a:p>
            <a:r>
              <a:rPr lang="en-US" sz="1100" dirty="0">
                <a:solidFill>
                  <a:schemeClr val="bg2">
                    <a:lumMod val="75000"/>
                  </a:schemeClr>
                </a:solidFill>
                <a:latin typeface=" Arial"/>
              </a:rPr>
              <a:t>DTMS User Guide</a:t>
            </a:r>
          </a:p>
        </p:txBody>
      </p:sp>
      <p:sp>
        <p:nvSpPr>
          <p:cNvPr id="10" name="TextBox 9">
            <a:hlinkClick r:id="" action="ppaction://noaction" highlightClick="1"/>
            <a:hlinkHover r:id="" action="ppaction://noaction" highlightClick="1"/>
          </p:cNvPr>
          <p:cNvSpPr txBox="1"/>
          <p:nvPr/>
        </p:nvSpPr>
        <p:spPr>
          <a:xfrm>
            <a:off x="103296" y="1693317"/>
            <a:ext cx="952505" cy="261610"/>
          </a:xfrm>
          <a:prstGeom prst="rect">
            <a:avLst/>
          </a:prstGeom>
          <a:noFill/>
        </p:spPr>
        <p:txBody>
          <a:bodyPr wrap="none" rtlCol="0">
            <a:spAutoFit/>
          </a:bodyPr>
          <a:lstStyle/>
          <a:p>
            <a:r>
              <a:rPr lang="en-US" sz="1100" dirty="0">
                <a:solidFill>
                  <a:schemeClr val="bg2">
                    <a:lumMod val="75000"/>
                  </a:schemeClr>
                </a:solidFill>
                <a:latin typeface=" Arial"/>
              </a:rPr>
              <a:t>Course Map</a:t>
            </a:r>
          </a:p>
        </p:txBody>
      </p:sp>
      <p:sp>
        <p:nvSpPr>
          <p:cNvPr id="13" name="TextBox 12"/>
          <p:cNvSpPr txBox="1"/>
          <p:nvPr/>
        </p:nvSpPr>
        <p:spPr>
          <a:xfrm>
            <a:off x="3747838" y="4569269"/>
            <a:ext cx="4758488" cy="369332"/>
          </a:xfrm>
          <a:prstGeom prst="rect">
            <a:avLst/>
          </a:prstGeom>
          <a:noFill/>
        </p:spPr>
        <p:txBody>
          <a:bodyPr wrap="square" rtlCol="0">
            <a:spAutoFit/>
          </a:bodyPr>
          <a:lstStyle/>
          <a:p>
            <a:pPr algn="ctr"/>
            <a:r>
              <a:rPr lang="en-US" dirty="0">
                <a:solidFill>
                  <a:schemeClr val="bg1"/>
                </a:solidFill>
                <a:latin typeface=" Arial"/>
              </a:rPr>
              <a:t>June 2022</a:t>
            </a:r>
          </a:p>
        </p:txBody>
      </p:sp>
    </p:spTree>
    <p:extLst>
      <p:ext uri="{BB962C8B-B14F-4D97-AF65-F5344CB8AC3E}">
        <p14:creationId xmlns:p14="http://schemas.microsoft.com/office/powerpoint/2010/main" val="8308243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59530"/>
            <a:ext cx="12192000" cy="5739658"/>
          </a:xfrm>
          <a:prstGeom prst="rect">
            <a:avLst/>
          </a:prstGeom>
        </p:spPr>
      </p:pic>
      <p:sp>
        <p:nvSpPr>
          <p:cNvPr id="24" name="TextBox 23"/>
          <p:cNvSpPr txBox="1"/>
          <p:nvPr/>
        </p:nvSpPr>
        <p:spPr>
          <a:xfrm>
            <a:off x="6127463" y="33605"/>
            <a:ext cx="6064537" cy="584775"/>
          </a:xfrm>
          <a:prstGeom prst="rect">
            <a:avLst/>
          </a:prstGeom>
          <a:noFill/>
        </p:spPr>
        <p:txBody>
          <a:bodyPr wrap="square" rtlCol="0">
            <a:spAutoFit/>
          </a:bodyPr>
          <a:lstStyle/>
          <a:p>
            <a:pPr algn="ctr"/>
            <a:r>
              <a:rPr lang="en-US" sz="3200" b="1" dirty="0">
                <a:cs typeface="Arial" panose="020B0604020202020204" pitchFamily="34" charset="0"/>
              </a:rPr>
              <a:t>Add New Record</a:t>
            </a:r>
          </a:p>
        </p:txBody>
      </p:sp>
      <p:sp>
        <p:nvSpPr>
          <p:cNvPr id="27" name="TextBox 26"/>
          <p:cNvSpPr txBox="1"/>
          <p:nvPr/>
        </p:nvSpPr>
        <p:spPr>
          <a:xfrm>
            <a:off x="2528357" y="3701462"/>
            <a:ext cx="7135287" cy="1384995"/>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none" rtlCol="0">
            <a:spAutoFit/>
          </a:bodyPr>
          <a:lstStyle/>
          <a:p>
            <a:pPr lvl="0">
              <a:defRPr/>
            </a:pPr>
            <a:r>
              <a:rPr lang="en-US" sz="1400" dirty="0">
                <a:solidFill>
                  <a:schemeClr val="tx2">
                    <a:lumMod val="50000"/>
                  </a:schemeClr>
                </a:solidFill>
                <a:latin typeface=" Arial"/>
              </a:rPr>
              <a:t>To add new record, click the </a:t>
            </a:r>
            <a:r>
              <a:rPr lang="en-US" sz="1400" b="1" dirty="0">
                <a:solidFill>
                  <a:schemeClr val="tx2">
                    <a:lumMod val="50000"/>
                  </a:schemeClr>
                </a:solidFill>
                <a:latin typeface=" Arial"/>
              </a:rPr>
              <a:t>Plus</a:t>
            </a:r>
            <a:r>
              <a:rPr lang="en-US" sz="1400" b="1" dirty="0">
                <a:solidFill>
                  <a:schemeClr val="tx2">
                    <a:lumMod val="75000"/>
                  </a:schemeClr>
                </a:solidFill>
                <a:latin typeface=" Arial"/>
              </a:rPr>
              <a:t> </a:t>
            </a:r>
            <a:r>
              <a:rPr lang="en-US" sz="1400" dirty="0">
                <a:solidFill>
                  <a:schemeClr val="tx2">
                    <a:lumMod val="75000"/>
                  </a:schemeClr>
                </a:solidFill>
                <a:latin typeface=" Arial"/>
              </a:rPr>
              <a:t>(</a:t>
            </a:r>
            <a:r>
              <a:rPr lang="en-US" sz="1400" b="1" dirty="0">
                <a:solidFill>
                  <a:srgbClr val="00B050"/>
                </a:solidFill>
                <a:latin typeface=" Arial"/>
              </a:rPr>
              <a:t>+</a:t>
            </a:r>
            <a:r>
              <a:rPr lang="en-US" sz="1400" dirty="0">
                <a:latin typeface=" Arial"/>
              </a:rPr>
              <a:t>) </a:t>
            </a:r>
            <a:r>
              <a:rPr lang="en-US" sz="1400" dirty="0">
                <a:solidFill>
                  <a:schemeClr val="tx2">
                    <a:lumMod val="50000"/>
                  </a:schemeClr>
                </a:solidFill>
                <a:latin typeface=" Arial"/>
              </a:rPr>
              <a:t>icon.</a:t>
            </a:r>
          </a:p>
          <a:p>
            <a:pPr lvl="0">
              <a:defRPr/>
            </a:pPr>
            <a:r>
              <a:rPr lang="en-US" sz="1400" dirty="0">
                <a:solidFill>
                  <a:schemeClr val="tx2">
                    <a:lumMod val="50000"/>
                  </a:schemeClr>
                </a:solidFill>
                <a:latin typeface=" Arial"/>
              </a:rPr>
              <a:t>The screen refreshes and an additional row opens.</a:t>
            </a:r>
          </a:p>
          <a:p>
            <a:pPr lvl="0">
              <a:defRPr/>
            </a:pPr>
            <a:r>
              <a:rPr lang="en-US" sz="1400" dirty="0">
                <a:solidFill>
                  <a:schemeClr val="tx2">
                    <a:lumMod val="50000"/>
                  </a:schemeClr>
                </a:solidFill>
                <a:latin typeface=" Arial"/>
              </a:rPr>
              <a:t>Enter the </a:t>
            </a:r>
            <a:r>
              <a:rPr lang="en-US" sz="1400" b="1" dirty="0">
                <a:solidFill>
                  <a:schemeClr val="tx2">
                    <a:lumMod val="50000"/>
                  </a:schemeClr>
                </a:solidFill>
                <a:latin typeface=" Arial"/>
              </a:rPr>
              <a:t>Subordinate Unit </a:t>
            </a:r>
            <a:r>
              <a:rPr lang="en-US" sz="1400" dirty="0">
                <a:solidFill>
                  <a:schemeClr val="tx2">
                    <a:lumMod val="50000"/>
                  </a:schemeClr>
                </a:solidFill>
                <a:latin typeface=" Arial"/>
              </a:rPr>
              <a:t>name in the text field.</a:t>
            </a:r>
          </a:p>
          <a:p>
            <a:pPr lvl="0">
              <a:defRPr/>
            </a:pPr>
            <a:r>
              <a:rPr lang="en-US" sz="1400" dirty="0">
                <a:solidFill>
                  <a:schemeClr val="tx2">
                    <a:lumMod val="50000"/>
                  </a:schemeClr>
                </a:solidFill>
                <a:latin typeface=" Arial"/>
              </a:rPr>
              <a:t>Select the </a:t>
            </a:r>
            <a:r>
              <a:rPr lang="en-US" sz="1400" b="1" dirty="0">
                <a:solidFill>
                  <a:schemeClr val="tx2">
                    <a:lumMod val="50000"/>
                  </a:schemeClr>
                </a:solidFill>
                <a:latin typeface=" Arial"/>
              </a:rPr>
              <a:t>Parent Unit </a:t>
            </a:r>
            <a:r>
              <a:rPr lang="en-US" sz="1400" dirty="0">
                <a:solidFill>
                  <a:schemeClr val="tx2">
                    <a:lumMod val="50000"/>
                  </a:schemeClr>
                </a:solidFill>
                <a:latin typeface=" Arial"/>
              </a:rPr>
              <a:t>from the drop-down menu.</a:t>
            </a:r>
          </a:p>
          <a:p>
            <a:pPr lvl="0">
              <a:defRPr/>
            </a:pPr>
            <a:r>
              <a:rPr lang="en-US" sz="1400" dirty="0">
                <a:solidFill>
                  <a:schemeClr val="tx2">
                    <a:lumMod val="50000"/>
                  </a:schemeClr>
                </a:solidFill>
                <a:latin typeface=" Arial"/>
              </a:rPr>
              <a:t>Select the </a:t>
            </a:r>
            <a:r>
              <a:rPr lang="en-US" sz="1400" b="1" dirty="0">
                <a:solidFill>
                  <a:schemeClr val="tx2">
                    <a:lumMod val="50000"/>
                  </a:schemeClr>
                </a:solidFill>
                <a:latin typeface=" Arial"/>
              </a:rPr>
              <a:t>Echelon</a:t>
            </a:r>
            <a:r>
              <a:rPr lang="en-US" sz="1400" dirty="0">
                <a:solidFill>
                  <a:schemeClr val="tx2">
                    <a:lumMod val="50000"/>
                  </a:schemeClr>
                </a:solidFill>
                <a:latin typeface=" Arial"/>
              </a:rPr>
              <a:t> of the subordinate platoon/section/squad from the drop-down menu. </a:t>
            </a:r>
          </a:p>
          <a:p>
            <a:pPr lvl="0">
              <a:defRPr/>
            </a:pPr>
            <a:r>
              <a:rPr lang="en-US" sz="1400" dirty="0">
                <a:solidFill>
                  <a:schemeClr val="tx2">
                    <a:lumMod val="50000"/>
                  </a:schemeClr>
                </a:solidFill>
                <a:latin typeface=" Arial"/>
              </a:rPr>
              <a:t>Select the </a:t>
            </a:r>
            <a:r>
              <a:rPr lang="en-US" sz="1400" b="1" dirty="0">
                <a:solidFill>
                  <a:schemeClr val="tx2">
                    <a:lumMod val="50000"/>
                  </a:schemeClr>
                </a:solidFill>
                <a:latin typeface=" Arial"/>
              </a:rPr>
              <a:t>Insert</a:t>
            </a:r>
            <a:r>
              <a:rPr lang="en-US" sz="1400" dirty="0">
                <a:solidFill>
                  <a:schemeClr val="tx2">
                    <a:lumMod val="50000"/>
                  </a:schemeClr>
                </a:solidFill>
                <a:latin typeface=" Arial"/>
              </a:rPr>
              <a:t> button to record the new record.</a:t>
            </a:r>
          </a:p>
        </p:txBody>
      </p:sp>
      <p:sp>
        <p:nvSpPr>
          <p:cNvPr id="28" name="TextBox 27"/>
          <p:cNvSpPr txBox="1"/>
          <p:nvPr/>
        </p:nvSpPr>
        <p:spPr>
          <a:xfrm>
            <a:off x="1643125" y="5524919"/>
            <a:ext cx="8905751" cy="954107"/>
          </a:xfrm>
          <a:prstGeom prst="rect">
            <a:avLst/>
          </a:prstGeom>
          <a:solidFill>
            <a:schemeClr val="bg1">
              <a:lumMod val="75000"/>
            </a:schemeClr>
          </a:solidFill>
          <a:ln>
            <a:solidFill>
              <a:schemeClr val="bg2">
                <a:lumMod val="25000"/>
              </a:schemeClr>
            </a:solidFill>
          </a:ln>
        </p:spPr>
        <p:txBody>
          <a:bodyPr wrap="square" rtlCol="0">
            <a:spAutoFit/>
          </a:bodyPr>
          <a:lstStyle/>
          <a:p>
            <a:pPr algn="ctr"/>
            <a:r>
              <a:rPr lang="en-US" sz="1400" b="1" dirty="0">
                <a:solidFill>
                  <a:schemeClr val="tx2">
                    <a:lumMod val="50000"/>
                  </a:schemeClr>
                </a:solidFill>
                <a:latin typeface=" Arial"/>
              </a:rPr>
              <a:t>NOTE</a:t>
            </a:r>
            <a:endParaRPr lang="en-US" sz="1400" dirty="0">
              <a:solidFill>
                <a:schemeClr val="tx2">
                  <a:lumMod val="50000"/>
                </a:schemeClr>
              </a:solidFill>
              <a:latin typeface=" Arial"/>
            </a:endParaRPr>
          </a:p>
          <a:p>
            <a:r>
              <a:rPr lang="en-US" sz="1400" dirty="0">
                <a:solidFill>
                  <a:schemeClr val="tx2">
                    <a:lumMod val="50000"/>
                  </a:schemeClr>
                </a:solidFill>
                <a:latin typeface=" Arial"/>
              </a:rPr>
              <a:t>Every company level unit should add a subordinate for personnel that are no longer in the unit (PCS) and one for personnel that are no longer in the military (ETS/Chapter/RET). By placing personnel in these subordinates, a unit can identify the personnel that are no longer present and should not be included in statistics. </a:t>
            </a:r>
          </a:p>
        </p:txBody>
      </p:sp>
      <p:sp>
        <p:nvSpPr>
          <p:cNvPr id="21" name="Rectangle 20"/>
          <p:cNvSpPr/>
          <p:nvPr/>
        </p:nvSpPr>
        <p:spPr>
          <a:xfrm>
            <a:off x="242726" y="1460295"/>
            <a:ext cx="1011916" cy="2235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242725" y="3261085"/>
            <a:ext cx="7433981" cy="2180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10929485" y="3281713"/>
            <a:ext cx="267637" cy="1974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4"/>
          <p:cNvSpPr txBox="1">
            <a:spLocks/>
          </p:cNvSpPr>
          <p:nvPr/>
        </p:nvSpPr>
        <p:spPr>
          <a:xfrm>
            <a:off x="11582400" y="6492875"/>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rPr>
              <a:t>10</a:t>
            </a:r>
          </a:p>
        </p:txBody>
      </p:sp>
    </p:spTree>
    <p:extLst>
      <p:ext uri="{BB962C8B-B14F-4D97-AF65-F5344CB8AC3E}">
        <p14:creationId xmlns:p14="http://schemas.microsoft.com/office/powerpoint/2010/main" val="2784850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58851"/>
            <a:ext cx="12194036" cy="5563529"/>
          </a:xfrm>
          <a:prstGeom prst="rect">
            <a:avLst/>
          </a:prstGeom>
        </p:spPr>
      </p:pic>
      <p:sp>
        <p:nvSpPr>
          <p:cNvPr id="6" name="TextBox 5"/>
          <p:cNvSpPr txBox="1"/>
          <p:nvPr/>
        </p:nvSpPr>
        <p:spPr>
          <a:xfrm>
            <a:off x="6127463" y="33605"/>
            <a:ext cx="6064537" cy="584775"/>
          </a:xfrm>
          <a:prstGeom prst="rect">
            <a:avLst/>
          </a:prstGeom>
          <a:noFill/>
        </p:spPr>
        <p:txBody>
          <a:bodyPr wrap="square" rtlCol="0">
            <a:spAutoFit/>
          </a:bodyPr>
          <a:lstStyle/>
          <a:p>
            <a:pPr algn="ctr"/>
            <a:r>
              <a:rPr lang="en-US" sz="3200" b="1" dirty="0">
                <a:cs typeface="Arial" panose="020B0604020202020204" pitchFamily="34" charset="0"/>
              </a:rPr>
              <a:t>Manage Subordinates</a:t>
            </a:r>
          </a:p>
        </p:txBody>
      </p:sp>
      <p:sp>
        <p:nvSpPr>
          <p:cNvPr id="14" name="TextBox 13"/>
          <p:cNvSpPr txBox="1"/>
          <p:nvPr/>
        </p:nvSpPr>
        <p:spPr>
          <a:xfrm>
            <a:off x="2916604" y="2927196"/>
            <a:ext cx="6358792" cy="1384995"/>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none" rtlCol="0">
            <a:spAutoFit/>
          </a:bodyPr>
          <a:lstStyle/>
          <a:p>
            <a:r>
              <a:rPr lang="en-US" sz="1400" dirty="0">
                <a:solidFill>
                  <a:schemeClr val="tx2">
                    <a:lumMod val="50000"/>
                  </a:schemeClr>
                </a:solidFill>
                <a:latin typeface=" Arial"/>
              </a:rPr>
              <a:t>To edit a subordinate, Click on the </a:t>
            </a:r>
            <a:r>
              <a:rPr lang="en-US" sz="1400" b="1" dirty="0">
                <a:solidFill>
                  <a:schemeClr val="tx2">
                    <a:lumMod val="50000"/>
                  </a:schemeClr>
                </a:solidFill>
                <a:latin typeface=" Arial"/>
              </a:rPr>
              <a:t>Edit </a:t>
            </a:r>
            <a:r>
              <a:rPr lang="en-US" sz="1400" dirty="0">
                <a:solidFill>
                  <a:schemeClr val="tx2">
                    <a:lumMod val="50000"/>
                  </a:schemeClr>
                </a:solidFill>
                <a:latin typeface=" Arial"/>
              </a:rPr>
              <a:t>button for the appropriate subordinate.</a:t>
            </a:r>
          </a:p>
          <a:p>
            <a:r>
              <a:rPr lang="en-US" sz="1400" dirty="0">
                <a:solidFill>
                  <a:schemeClr val="tx2">
                    <a:lumMod val="50000"/>
                  </a:schemeClr>
                </a:solidFill>
                <a:latin typeface=" Arial"/>
              </a:rPr>
              <a:t>The screen refreshes, and the fields become editable.</a:t>
            </a:r>
          </a:p>
          <a:p>
            <a:r>
              <a:rPr lang="en-US" sz="1400" dirty="0">
                <a:solidFill>
                  <a:schemeClr val="tx2">
                    <a:lumMod val="50000"/>
                  </a:schemeClr>
                </a:solidFill>
                <a:latin typeface=" Arial"/>
              </a:rPr>
              <a:t>Edit the text field by changing the subordinate name.</a:t>
            </a:r>
          </a:p>
          <a:p>
            <a:r>
              <a:rPr lang="en-US" sz="1400" dirty="0">
                <a:solidFill>
                  <a:schemeClr val="tx2">
                    <a:lumMod val="50000"/>
                  </a:schemeClr>
                </a:solidFill>
                <a:latin typeface=" Arial"/>
              </a:rPr>
              <a:t>Change the </a:t>
            </a:r>
            <a:r>
              <a:rPr lang="en-US" sz="1400" b="1" dirty="0">
                <a:solidFill>
                  <a:schemeClr val="tx2">
                    <a:lumMod val="50000"/>
                  </a:schemeClr>
                </a:solidFill>
                <a:latin typeface=" Arial"/>
              </a:rPr>
              <a:t>Parent</a:t>
            </a:r>
            <a:r>
              <a:rPr lang="en-US" sz="1400" dirty="0">
                <a:solidFill>
                  <a:schemeClr val="tx2">
                    <a:lumMod val="50000"/>
                  </a:schemeClr>
                </a:solidFill>
                <a:latin typeface=" Arial"/>
              </a:rPr>
              <a:t> unit by selecting from the drop-down menu.</a:t>
            </a:r>
          </a:p>
          <a:p>
            <a:r>
              <a:rPr lang="en-US" sz="1400" dirty="0">
                <a:solidFill>
                  <a:schemeClr val="tx2">
                    <a:lumMod val="50000"/>
                  </a:schemeClr>
                </a:solidFill>
                <a:latin typeface=" Arial"/>
              </a:rPr>
              <a:t>Change the </a:t>
            </a:r>
            <a:r>
              <a:rPr lang="en-US" sz="1400" b="1" dirty="0">
                <a:solidFill>
                  <a:schemeClr val="tx2">
                    <a:lumMod val="50000"/>
                  </a:schemeClr>
                </a:solidFill>
                <a:latin typeface=" Arial"/>
              </a:rPr>
              <a:t>Echelon</a:t>
            </a:r>
            <a:r>
              <a:rPr lang="en-US" sz="1400" dirty="0">
                <a:solidFill>
                  <a:schemeClr val="tx2">
                    <a:lumMod val="50000"/>
                  </a:schemeClr>
                </a:solidFill>
                <a:latin typeface=" Arial"/>
              </a:rPr>
              <a:t> by selecting from the drop-down menu.</a:t>
            </a:r>
          </a:p>
          <a:p>
            <a:r>
              <a:rPr lang="en-US" sz="1400" dirty="0">
                <a:solidFill>
                  <a:schemeClr val="tx2">
                    <a:lumMod val="50000"/>
                  </a:schemeClr>
                </a:solidFill>
                <a:latin typeface=" Arial"/>
              </a:rPr>
              <a:t>Click the </a:t>
            </a:r>
            <a:r>
              <a:rPr lang="en-US" sz="1400" b="1" dirty="0">
                <a:solidFill>
                  <a:schemeClr val="tx2">
                    <a:lumMod val="50000"/>
                  </a:schemeClr>
                </a:solidFill>
                <a:latin typeface=" Arial"/>
              </a:rPr>
              <a:t>Update</a:t>
            </a:r>
            <a:r>
              <a:rPr lang="en-US" sz="1400" dirty="0">
                <a:solidFill>
                  <a:schemeClr val="tx2">
                    <a:lumMod val="50000"/>
                  </a:schemeClr>
                </a:solidFill>
                <a:latin typeface=" Arial"/>
              </a:rPr>
              <a:t> button to record the changes. </a:t>
            </a:r>
          </a:p>
        </p:txBody>
      </p:sp>
      <p:sp>
        <p:nvSpPr>
          <p:cNvPr id="15" name="TextBox 14"/>
          <p:cNvSpPr txBox="1"/>
          <p:nvPr/>
        </p:nvSpPr>
        <p:spPr>
          <a:xfrm>
            <a:off x="779259" y="5270174"/>
            <a:ext cx="10633483" cy="738664"/>
          </a:xfrm>
          <a:prstGeom prst="rect">
            <a:avLst/>
          </a:prstGeom>
          <a:solidFill>
            <a:schemeClr val="bg1">
              <a:lumMod val="75000"/>
            </a:schemeClr>
          </a:solidFill>
          <a:ln>
            <a:solidFill>
              <a:schemeClr val="bg2">
                <a:lumMod val="25000"/>
              </a:schemeClr>
            </a:solidFill>
          </a:ln>
        </p:spPr>
        <p:txBody>
          <a:bodyPr wrap="square" rtlCol="0">
            <a:spAutoFit/>
          </a:bodyPr>
          <a:lstStyle/>
          <a:p>
            <a:pPr algn="ctr"/>
            <a:r>
              <a:rPr lang="en-US" sz="1400" b="1" dirty="0">
                <a:solidFill>
                  <a:schemeClr val="tx2">
                    <a:lumMod val="50000"/>
                  </a:schemeClr>
                </a:solidFill>
                <a:latin typeface="Arial" panose="020B0604020202020204" pitchFamily="34" charset="0"/>
                <a:ea typeface="Times New Roman" panose="02020603050405020304" pitchFamily="18" charset="0"/>
              </a:rPr>
              <a:t>NOTE</a:t>
            </a:r>
          </a:p>
          <a:p>
            <a:r>
              <a:rPr lang="en-US" sz="1400" dirty="0">
                <a:solidFill>
                  <a:schemeClr val="tx2">
                    <a:lumMod val="50000"/>
                  </a:schemeClr>
                </a:solidFill>
                <a:latin typeface="Arial" panose="020B0604020202020204" pitchFamily="34" charset="0"/>
                <a:ea typeface="Times New Roman" panose="02020603050405020304" pitchFamily="18" charset="0"/>
              </a:rPr>
              <a:t>If personnel do not show up in the Integrated Total Army Personnel Database (ITAPdB) for five consecutive days, they are automatically removed from DTMS. This has improved the previous issue of personnel remaining in units after they leave the military.</a:t>
            </a:r>
          </a:p>
        </p:txBody>
      </p:sp>
      <p:sp>
        <p:nvSpPr>
          <p:cNvPr id="10" name="Rectangle 9"/>
          <p:cNvSpPr/>
          <p:nvPr/>
        </p:nvSpPr>
        <p:spPr>
          <a:xfrm>
            <a:off x="242726" y="1873571"/>
            <a:ext cx="7399046" cy="2228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0854119" y="1895867"/>
            <a:ext cx="364007" cy="2005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4"/>
          <p:cNvSpPr txBox="1">
            <a:spLocks/>
          </p:cNvSpPr>
          <p:nvPr/>
        </p:nvSpPr>
        <p:spPr>
          <a:xfrm>
            <a:off x="11582400" y="6492875"/>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rPr>
              <a:t>11</a:t>
            </a:r>
          </a:p>
        </p:txBody>
      </p:sp>
    </p:spTree>
    <p:extLst>
      <p:ext uri="{BB962C8B-B14F-4D97-AF65-F5344CB8AC3E}">
        <p14:creationId xmlns:p14="http://schemas.microsoft.com/office/powerpoint/2010/main" val="7538301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40188" y="4257612"/>
            <a:ext cx="10311625" cy="2377364"/>
          </a:xfrm>
          <a:prstGeom prst="rect">
            <a:avLst/>
          </a:prstGeom>
          <a:ln w="25400">
            <a:solidFill>
              <a:schemeClr val="tx1"/>
            </a:solidFill>
          </a:ln>
        </p:spPr>
      </p:pic>
      <p:pic>
        <p:nvPicPr>
          <p:cNvPr id="2" name="Picture 1"/>
          <p:cNvPicPr>
            <a:picLocks noChangeAspect="1"/>
          </p:cNvPicPr>
          <p:nvPr/>
        </p:nvPicPr>
        <p:blipFill>
          <a:blip r:embed="rId4"/>
          <a:stretch>
            <a:fillRect/>
          </a:stretch>
        </p:blipFill>
        <p:spPr>
          <a:xfrm>
            <a:off x="8939" y="640126"/>
            <a:ext cx="12183061" cy="3555245"/>
          </a:xfrm>
          <a:prstGeom prst="rect">
            <a:avLst/>
          </a:prstGeom>
        </p:spPr>
      </p:pic>
      <p:sp>
        <p:nvSpPr>
          <p:cNvPr id="4" name="TextBox 3"/>
          <p:cNvSpPr txBox="1"/>
          <p:nvPr/>
        </p:nvSpPr>
        <p:spPr>
          <a:xfrm>
            <a:off x="6127463" y="33605"/>
            <a:ext cx="6064537" cy="584775"/>
          </a:xfrm>
          <a:prstGeom prst="rect">
            <a:avLst/>
          </a:prstGeom>
          <a:noFill/>
        </p:spPr>
        <p:txBody>
          <a:bodyPr wrap="square" rtlCol="0">
            <a:spAutoFit/>
          </a:bodyPr>
          <a:lstStyle/>
          <a:p>
            <a:pPr algn="ctr"/>
            <a:r>
              <a:rPr lang="en-US" sz="3200" b="1" dirty="0">
                <a:cs typeface="Arial" panose="020B0604020202020204" pitchFamily="34" charset="0"/>
              </a:rPr>
              <a:t>Manage Duty Positions</a:t>
            </a:r>
          </a:p>
        </p:txBody>
      </p:sp>
      <p:grpSp>
        <p:nvGrpSpPr>
          <p:cNvPr id="16" name="Group 15"/>
          <p:cNvGrpSpPr/>
          <p:nvPr/>
        </p:nvGrpSpPr>
        <p:grpSpPr>
          <a:xfrm>
            <a:off x="291096" y="1492360"/>
            <a:ext cx="3312716" cy="4897683"/>
            <a:chOff x="268794" y="1414303"/>
            <a:chExt cx="3312716" cy="4897683"/>
          </a:xfrm>
        </p:grpSpPr>
        <p:sp>
          <p:nvSpPr>
            <p:cNvPr id="3" name="Rectangle 2"/>
            <p:cNvSpPr/>
            <p:nvPr/>
          </p:nvSpPr>
          <p:spPr>
            <a:xfrm>
              <a:off x="268794" y="1414303"/>
              <a:ext cx="914400" cy="1406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1176030" y="6138344"/>
              <a:ext cx="2405480" cy="1736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ectangle 7"/>
          <p:cNvSpPr/>
          <p:nvPr/>
        </p:nvSpPr>
        <p:spPr>
          <a:xfrm>
            <a:off x="1297345" y="6226295"/>
            <a:ext cx="1313220" cy="16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a:solidFill>
                  <a:srgbClr val="FF0000"/>
                </a:solidFill>
                <a:latin typeface=" Arial"/>
              </a:rPr>
              <a:t>Enter Duty Position Here </a:t>
            </a:r>
          </a:p>
        </p:txBody>
      </p:sp>
      <p:sp>
        <p:nvSpPr>
          <p:cNvPr id="20" name="Rectangle 19"/>
          <p:cNvSpPr/>
          <p:nvPr/>
        </p:nvSpPr>
        <p:spPr>
          <a:xfrm>
            <a:off x="3702825" y="6220657"/>
            <a:ext cx="1313220" cy="16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a:solidFill>
                  <a:srgbClr val="FF0000"/>
                </a:solidFill>
                <a:latin typeface=" Arial"/>
              </a:rPr>
              <a:t>Enter Description Here </a:t>
            </a:r>
          </a:p>
        </p:txBody>
      </p:sp>
      <p:sp>
        <p:nvSpPr>
          <p:cNvPr id="10" name="TextBox 9"/>
          <p:cNvSpPr txBox="1"/>
          <p:nvPr/>
        </p:nvSpPr>
        <p:spPr>
          <a:xfrm>
            <a:off x="1936364" y="1339225"/>
            <a:ext cx="3301323" cy="1292662"/>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square" rtlCol="0">
            <a:spAutoFit/>
          </a:bodyPr>
          <a:lstStyle/>
          <a:p>
            <a:pPr algn="ctr"/>
            <a:r>
              <a:rPr lang="en-US" sz="1400" b="1" dirty="0">
                <a:solidFill>
                  <a:schemeClr val="tx2">
                    <a:lumMod val="50000"/>
                  </a:schemeClr>
                </a:solidFill>
                <a:latin typeface=" Arial"/>
              </a:rPr>
              <a:t>Step 2</a:t>
            </a:r>
          </a:p>
          <a:p>
            <a:endParaRPr lang="en-US" sz="800" dirty="0">
              <a:solidFill>
                <a:schemeClr val="tx2">
                  <a:lumMod val="75000"/>
                </a:schemeClr>
              </a:solidFill>
              <a:latin typeface=" Arial"/>
            </a:endParaRPr>
          </a:p>
          <a:p>
            <a:r>
              <a:rPr lang="en-US" sz="1400" dirty="0">
                <a:solidFill>
                  <a:schemeClr val="tx2">
                    <a:lumMod val="50000"/>
                  </a:schemeClr>
                </a:solidFill>
                <a:latin typeface=" Arial"/>
              </a:rPr>
              <a:t>To add new record, click the </a:t>
            </a:r>
            <a:r>
              <a:rPr lang="en-US" sz="1400" b="1" dirty="0">
                <a:solidFill>
                  <a:schemeClr val="tx2">
                    <a:lumMod val="50000"/>
                  </a:schemeClr>
                </a:solidFill>
                <a:latin typeface=" Arial"/>
              </a:rPr>
              <a:t>Add new record</a:t>
            </a:r>
            <a:r>
              <a:rPr lang="en-US" sz="1400" dirty="0">
                <a:solidFill>
                  <a:schemeClr val="tx2">
                    <a:lumMod val="50000"/>
                  </a:schemeClr>
                </a:solidFill>
                <a:latin typeface=" Arial"/>
              </a:rPr>
              <a:t> icon.  The screen refreshes and opens the </a:t>
            </a:r>
            <a:r>
              <a:rPr lang="en-US" sz="1400" b="1" dirty="0">
                <a:solidFill>
                  <a:schemeClr val="tx2">
                    <a:lumMod val="50000"/>
                  </a:schemeClr>
                </a:solidFill>
                <a:latin typeface=" Arial"/>
              </a:rPr>
              <a:t>Manage Duty Positions </a:t>
            </a:r>
            <a:r>
              <a:rPr lang="en-US" sz="1400" dirty="0">
                <a:solidFill>
                  <a:schemeClr val="tx2">
                    <a:lumMod val="50000"/>
                  </a:schemeClr>
                </a:solidFill>
                <a:latin typeface=" Arial"/>
              </a:rPr>
              <a:t>window.</a:t>
            </a:r>
          </a:p>
        </p:txBody>
      </p:sp>
      <p:sp>
        <p:nvSpPr>
          <p:cNvPr id="13" name="TextBox 12"/>
          <p:cNvSpPr txBox="1"/>
          <p:nvPr/>
        </p:nvSpPr>
        <p:spPr>
          <a:xfrm>
            <a:off x="4312499" y="4871014"/>
            <a:ext cx="3567002" cy="1077218"/>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none" rtlCol="0">
            <a:spAutoFit/>
          </a:bodyPr>
          <a:lstStyle/>
          <a:p>
            <a:pPr algn="ctr"/>
            <a:r>
              <a:rPr lang="en-US" sz="1400" b="1" dirty="0">
                <a:solidFill>
                  <a:schemeClr val="tx2">
                    <a:lumMod val="50000"/>
                  </a:schemeClr>
                </a:solidFill>
                <a:latin typeface=" Arial"/>
              </a:rPr>
              <a:t>Step 3</a:t>
            </a:r>
          </a:p>
          <a:p>
            <a:endParaRPr lang="en-US" sz="800" dirty="0">
              <a:solidFill>
                <a:schemeClr val="tx2">
                  <a:lumMod val="75000"/>
                </a:schemeClr>
              </a:solidFill>
              <a:latin typeface=" Arial"/>
            </a:endParaRPr>
          </a:p>
          <a:p>
            <a:r>
              <a:rPr lang="en-US" sz="1400" dirty="0">
                <a:solidFill>
                  <a:schemeClr val="tx2">
                    <a:lumMod val="50000"/>
                  </a:schemeClr>
                </a:solidFill>
                <a:latin typeface=" Arial"/>
              </a:rPr>
              <a:t>Enter the </a:t>
            </a:r>
            <a:r>
              <a:rPr lang="en-US" sz="1400" b="1" dirty="0">
                <a:solidFill>
                  <a:schemeClr val="tx2">
                    <a:lumMod val="50000"/>
                  </a:schemeClr>
                </a:solidFill>
                <a:latin typeface=" Arial"/>
              </a:rPr>
              <a:t>Duty Position </a:t>
            </a:r>
            <a:r>
              <a:rPr lang="en-US" sz="1400" dirty="0">
                <a:solidFill>
                  <a:schemeClr val="tx2">
                    <a:lumMod val="50000"/>
                  </a:schemeClr>
                </a:solidFill>
                <a:latin typeface=" Arial"/>
              </a:rPr>
              <a:t>in the text box.</a:t>
            </a:r>
          </a:p>
          <a:p>
            <a:r>
              <a:rPr lang="en-US" sz="1400" dirty="0">
                <a:solidFill>
                  <a:schemeClr val="tx2">
                    <a:lumMod val="50000"/>
                  </a:schemeClr>
                </a:solidFill>
                <a:latin typeface=" Arial"/>
              </a:rPr>
              <a:t>Enter the </a:t>
            </a:r>
            <a:r>
              <a:rPr lang="en-US" sz="1400" b="1" dirty="0">
                <a:solidFill>
                  <a:schemeClr val="tx2">
                    <a:lumMod val="50000"/>
                  </a:schemeClr>
                </a:solidFill>
                <a:latin typeface=" Arial"/>
              </a:rPr>
              <a:t>Description</a:t>
            </a:r>
            <a:r>
              <a:rPr lang="en-US" sz="1400" dirty="0">
                <a:solidFill>
                  <a:schemeClr val="tx2">
                    <a:lumMod val="50000"/>
                  </a:schemeClr>
                </a:solidFill>
                <a:latin typeface=" Arial"/>
              </a:rPr>
              <a:t> in the text box.</a:t>
            </a:r>
          </a:p>
          <a:p>
            <a:r>
              <a:rPr lang="en-US" sz="1400" dirty="0">
                <a:solidFill>
                  <a:schemeClr val="tx2">
                    <a:lumMod val="50000"/>
                  </a:schemeClr>
                </a:solidFill>
                <a:latin typeface=" Arial"/>
              </a:rPr>
              <a:t>Click the </a:t>
            </a:r>
            <a:r>
              <a:rPr lang="en-US" sz="1400" b="1" dirty="0">
                <a:solidFill>
                  <a:schemeClr val="tx2">
                    <a:lumMod val="50000"/>
                  </a:schemeClr>
                </a:solidFill>
                <a:latin typeface=" Arial"/>
              </a:rPr>
              <a:t>Insert</a:t>
            </a:r>
            <a:r>
              <a:rPr lang="en-US" sz="1400" dirty="0">
                <a:solidFill>
                  <a:schemeClr val="tx2">
                    <a:lumMod val="50000"/>
                  </a:schemeClr>
                </a:solidFill>
                <a:latin typeface=" Arial"/>
              </a:rPr>
              <a:t> button to save new record.</a:t>
            </a:r>
          </a:p>
        </p:txBody>
      </p:sp>
      <p:sp>
        <p:nvSpPr>
          <p:cNvPr id="19" name="TextBox 18"/>
          <p:cNvSpPr txBox="1"/>
          <p:nvPr/>
        </p:nvSpPr>
        <p:spPr>
          <a:xfrm>
            <a:off x="7879501" y="713556"/>
            <a:ext cx="3693694" cy="1077218"/>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square" rtlCol="0">
            <a:spAutoFit/>
          </a:bodyPr>
          <a:lstStyle/>
          <a:p>
            <a:pPr algn="ctr"/>
            <a:r>
              <a:rPr lang="en-US" sz="1400" b="1" dirty="0">
                <a:solidFill>
                  <a:schemeClr val="tx2">
                    <a:lumMod val="50000"/>
                  </a:schemeClr>
                </a:solidFill>
                <a:latin typeface=" Arial"/>
              </a:rPr>
              <a:t>Step 1</a:t>
            </a:r>
          </a:p>
          <a:p>
            <a:endParaRPr lang="en-US" sz="800" dirty="0">
              <a:solidFill>
                <a:schemeClr val="tx2">
                  <a:lumMod val="75000"/>
                </a:schemeClr>
              </a:solidFill>
              <a:latin typeface=" Arial"/>
            </a:endParaRPr>
          </a:p>
          <a:p>
            <a:r>
              <a:rPr lang="en-US" sz="1400" dirty="0">
                <a:solidFill>
                  <a:schemeClr val="tx2">
                    <a:lumMod val="50000"/>
                  </a:schemeClr>
                </a:solidFill>
                <a:latin typeface=" Arial"/>
              </a:rPr>
              <a:t>Navigate back to the </a:t>
            </a:r>
            <a:r>
              <a:rPr lang="en-US" sz="1400" b="1" dirty="0">
                <a:solidFill>
                  <a:schemeClr val="tx2">
                    <a:lumMod val="50000"/>
                  </a:schemeClr>
                </a:solidFill>
                <a:latin typeface=" Arial"/>
              </a:rPr>
              <a:t>Administration</a:t>
            </a:r>
            <a:r>
              <a:rPr lang="en-US" sz="1400" dirty="0">
                <a:solidFill>
                  <a:schemeClr val="tx2">
                    <a:lumMod val="50000"/>
                  </a:schemeClr>
                </a:solidFill>
                <a:latin typeface=" Arial"/>
              </a:rPr>
              <a:t> menu.</a:t>
            </a:r>
          </a:p>
          <a:p>
            <a:r>
              <a:rPr lang="en-US" sz="1400" dirty="0">
                <a:solidFill>
                  <a:schemeClr val="tx2">
                    <a:lumMod val="50000"/>
                  </a:schemeClr>
                </a:solidFill>
                <a:latin typeface=" Arial"/>
              </a:rPr>
              <a:t>Hover cursor over </a:t>
            </a:r>
            <a:r>
              <a:rPr lang="en-US" sz="1400" b="1" dirty="0">
                <a:solidFill>
                  <a:schemeClr val="tx2">
                    <a:lumMod val="50000"/>
                  </a:schemeClr>
                </a:solidFill>
                <a:latin typeface=" Arial"/>
              </a:rPr>
              <a:t>Platoon Manager</a:t>
            </a:r>
            <a:r>
              <a:rPr lang="en-US" sz="1400" dirty="0">
                <a:solidFill>
                  <a:schemeClr val="tx2">
                    <a:lumMod val="50000"/>
                  </a:schemeClr>
                </a:solidFill>
                <a:latin typeface=" Arial"/>
              </a:rPr>
              <a:t>, click the </a:t>
            </a:r>
            <a:r>
              <a:rPr lang="en-US" sz="1400" b="1" dirty="0">
                <a:solidFill>
                  <a:schemeClr val="tx2">
                    <a:lumMod val="50000"/>
                  </a:schemeClr>
                </a:solidFill>
                <a:latin typeface=" Arial"/>
              </a:rPr>
              <a:t>Manage Duty Positions </a:t>
            </a:r>
            <a:r>
              <a:rPr lang="en-US" sz="1400" dirty="0">
                <a:solidFill>
                  <a:schemeClr val="tx2">
                    <a:lumMod val="50000"/>
                  </a:schemeClr>
                </a:solidFill>
                <a:latin typeface=" Arial"/>
              </a:rPr>
              <a:t>fly-out.</a:t>
            </a:r>
          </a:p>
        </p:txBody>
      </p:sp>
      <p:sp>
        <p:nvSpPr>
          <p:cNvPr id="23" name="Rectangle 22"/>
          <p:cNvSpPr/>
          <p:nvPr/>
        </p:nvSpPr>
        <p:spPr>
          <a:xfrm>
            <a:off x="5698578" y="1988308"/>
            <a:ext cx="1681140" cy="1742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7440623" y="2378484"/>
            <a:ext cx="1690634" cy="1519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5636811" y="1033473"/>
            <a:ext cx="797444" cy="1827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9219814" y="6247924"/>
            <a:ext cx="257673" cy="1378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Elbow Connector 27"/>
          <p:cNvCxnSpPr>
            <a:stCxn id="10" idx="1"/>
          </p:cNvCxnSpPr>
          <p:nvPr/>
        </p:nvCxnSpPr>
        <p:spPr>
          <a:xfrm rot="10800000">
            <a:off x="1212614" y="1562698"/>
            <a:ext cx="723751" cy="422858"/>
          </a:xfrm>
          <a:prstGeom prst="bentConnector3">
            <a:avLst>
              <a:gd name="adj1" fmla="val 50000"/>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8744313" y="1794090"/>
            <a:ext cx="867002" cy="57363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a:off x="6779800" y="5968594"/>
            <a:ext cx="2429256" cy="345382"/>
          </a:xfrm>
          <a:prstGeom prst="bentConnector3">
            <a:avLst>
              <a:gd name="adj1" fmla="val 54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Slide Number Placeholder 4"/>
          <p:cNvSpPr txBox="1">
            <a:spLocks/>
          </p:cNvSpPr>
          <p:nvPr/>
        </p:nvSpPr>
        <p:spPr>
          <a:xfrm>
            <a:off x="11582400" y="6492875"/>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rPr>
              <a:t>12</a:t>
            </a:r>
          </a:p>
        </p:txBody>
      </p:sp>
      <p:sp>
        <p:nvSpPr>
          <p:cNvPr id="30" name="Rectangle 29"/>
          <p:cNvSpPr/>
          <p:nvPr/>
        </p:nvSpPr>
        <p:spPr>
          <a:xfrm>
            <a:off x="3706658" y="6218192"/>
            <a:ext cx="2405480" cy="1736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Arrow Connector 30"/>
          <p:cNvCxnSpPr/>
          <p:nvPr/>
        </p:nvCxnSpPr>
        <p:spPr>
          <a:xfrm>
            <a:off x="5316821" y="5947083"/>
            <a:ext cx="3466" cy="26931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2947595" y="5637157"/>
            <a:ext cx="1364905" cy="56732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37"/>
          <p:cNvPicPr/>
          <p:nvPr/>
        </p:nvPicPr>
        <p:blipFill rotWithShape="1">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l="54497" t="10615" r="1" b="75989"/>
          <a:stretch/>
        </p:blipFill>
        <p:spPr bwMode="auto">
          <a:xfrm rot="5012320">
            <a:off x="-399636" y="3097604"/>
            <a:ext cx="3287691" cy="3412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01061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958" y="660754"/>
            <a:ext cx="12172042" cy="5651654"/>
          </a:xfrm>
          <a:prstGeom prst="rect">
            <a:avLst/>
          </a:prstGeom>
        </p:spPr>
      </p:pic>
      <p:sp>
        <p:nvSpPr>
          <p:cNvPr id="4" name="TextBox 3"/>
          <p:cNvSpPr txBox="1"/>
          <p:nvPr/>
        </p:nvSpPr>
        <p:spPr>
          <a:xfrm>
            <a:off x="6127463" y="33605"/>
            <a:ext cx="6064537" cy="584775"/>
          </a:xfrm>
          <a:prstGeom prst="rect">
            <a:avLst/>
          </a:prstGeom>
          <a:noFill/>
        </p:spPr>
        <p:txBody>
          <a:bodyPr wrap="square" rtlCol="0">
            <a:spAutoFit/>
          </a:bodyPr>
          <a:lstStyle/>
          <a:p>
            <a:pPr algn="ctr"/>
            <a:r>
              <a:rPr lang="en-US" sz="3200" b="1" dirty="0">
                <a:cs typeface="Arial" panose="020B0604020202020204" pitchFamily="34" charset="0"/>
              </a:rPr>
              <a:t>Align Personnel</a:t>
            </a:r>
          </a:p>
        </p:txBody>
      </p:sp>
      <p:sp>
        <p:nvSpPr>
          <p:cNvPr id="3" name="Rectangle 2"/>
          <p:cNvSpPr/>
          <p:nvPr/>
        </p:nvSpPr>
        <p:spPr>
          <a:xfrm>
            <a:off x="5604987" y="1006537"/>
            <a:ext cx="794562" cy="1941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7405431" y="1958260"/>
            <a:ext cx="1705417" cy="2012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3550025" y="2763822"/>
            <a:ext cx="6541368" cy="1292662"/>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square" rtlCol="0">
            <a:spAutoFit/>
          </a:bodyPr>
          <a:lstStyle/>
          <a:p>
            <a:pPr algn="ctr"/>
            <a:r>
              <a:rPr lang="en-US" sz="1400" b="1" dirty="0">
                <a:solidFill>
                  <a:schemeClr val="tx2">
                    <a:lumMod val="50000"/>
                  </a:schemeClr>
                </a:solidFill>
                <a:latin typeface=" Arial"/>
              </a:rPr>
              <a:t>Step 1</a:t>
            </a:r>
          </a:p>
          <a:p>
            <a:endParaRPr lang="en-US" sz="800" dirty="0">
              <a:solidFill>
                <a:schemeClr val="tx2">
                  <a:lumMod val="75000"/>
                </a:schemeClr>
              </a:solidFill>
              <a:latin typeface=" Arial"/>
            </a:endParaRPr>
          </a:p>
          <a:p>
            <a:r>
              <a:rPr lang="en-US" sz="1400" dirty="0"/>
              <a:t>Hover cursor over the </a:t>
            </a:r>
            <a:r>
              <a:rPr lang="en-US" sz="1400" b="1" dirty="0"/>
              <a:t>Administration</a:t>
            </a:r>
            <a:r>
              <a:rPr lang="en-US" sz="1400" dirty="0"/>
              <a:t> menu, the drop-down submenu opens.</a:t>
            </a:r>
          </a:p>
          <a:p>
            <a:r>
              <a:rPr lang="en-US" sz="1400" dirty="0"/>
              <a:t>Hover cursor over the </a:t>
            </a:r>
            <a:r>
              <a:rPr lang="en-US" sz="1400" b="1" dirty="0"/>
              <a:t>Platoon Manager </a:t>
            </a:r>
            <a:r>
              <a:rPr lang="en-US" sz="1400" dirty="0"/>
              <a:t>submenu, the fly-out menu opens.</a:t>
            </a:r>
          </a:p>
          <a:p>
            <a:r>
              <a:rPr lang="en-US" sz="1400" dirty="0"/>
              <a:t>Click the </a:t>
            </a:r>
            <a:r>
              <a:rPr lang="en-US" sz="1400" b="1" dirty="0"/>
              <a:t>Align Personnel </a:t>
            </a:r>
            <a:r>
              <a:rPr lang="en-US" sz="1400" dirty="0"/>
              <a:t>fly-out menu.</a:t>
            </a:r>
          </a:p>
          <a:p>
            <a:r>
              <a:rPr lang="en-US" sz="1400" dirty="0"/>
              <a:t>The screen refreshes and the </a:t>
            </a:r>
            <a:r>
              <a:rPr lang="en-US" sz="1400" b="1" dirty="0"/>
              <a:t>Align Personnel to Subordinates </a:t>
            </a:r>
            <a:r>
              <a:rPr lang="en-US" sz="1400" dirty="0"/>
              <a:t>window opens.</a:t>
            </a:r>
          </a:p>
        </p:txBody>
      </p:sp>
      <p:cxnSp>
        <p:nvCxnSpPr>
          <p:cNvPr id="39" name="Straight Arrow Connector 38"/>
          <p:cNvCxnSpPr/>
          <p:nvPr/>
        </p:nvCxnSpPr>
        <p:spPr>
          <a:xfrm flipV="1">
            <a:off x="8254517" y="2159538"/>
            <a:ext cx="0" cy="6089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5626504" y="1987329"/>
            <a:ext cx="1711746" cy="1722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2998654" y="4658974"/>
            <a:ext cx="6194693" cy="861774"/>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square" rtlCol="0">
            <a:spAutoFit/>
          </a:bodyPr>
          <a:lstStyle/>
          <a:p>
            <a:pPr algn="ctr"/>
            <a:r>
              <a:rPr lang="en-US" sz="1400" b="1" dirty="0">
                <a:solidFill>
                  <a:schemeClr val="tx2">
                    <a:lumMod val="50000"/>
                  </a:schemeClr>
                </a:solidFill>
                <a:latin typeface=" Arial"/>
              </a:rPr>
              <a:t>Step 2</a:t>
            </a:r>
          </a:p>
          <a:p>
            <a:endParaRPr lang="en-US" sz="800" dirty="0">
              <a:solidFill>
                <a:schemeClr val="tx2">
                  <a:lumMod val="75000"/>
                </a:schemeClr>
              </a:solidFill>
              <a:latin typeface=" Arial"/>
            </a:endParaRPr>
          </a:p>
          <a:p>
            <a:r>
              <a:rPr lang="en-US" sz="1400" dirty="0">
                <a:solidFill>
                  <a:schemeClr val="tx2">
                    <a:lumMod val="50000"/>
                  </a:schemeClr>
                </a:solidFill>
                <a:latin typeface=" Arial"/>
              </a:rPr>
              <a:t>Either search for a Soldier by entering their </a:t>
            </a:r>
            <a:r>
              <a:rPr lang="en-US" sz="1400" b="1" dirty="0">
                <a:solidFill>
                  <a:schemeClr val="tx2">
                    <a:lumMod val="50000"/>
                  </a:schemeClr>
                </a:solidFill>
                <a:latin typeface=" Arial"/>
              </a:rPr>
              <a:t>Last Name </a:t>
            </a:r>
            <a:r>
              <a:rPr lang="en-US" sz="1400" dirty="0">
                <a:solidFill>
                  <a:schemeClr val="tx2">
                    <a:lumMod val="50000"/>
                  </a:schemeClr>
                </a:solidFill>
                <a:latin typeface=" Arial"/>
              </a:rPr>
              <a:t>and </a:t>
            </a:r>
            <a:r>
              <a:rPr lang="en-US" sz="1400" b="1" dirty="0">
                <a:solidFill>
                  <a:schemeClr val="tx2">
                    <a:lumMod val="50000"/>
                  </a:schemeClr>
                </a:solidFill>
                <a:latin typeface=" Arial"/>
              </a:rPr>
              <a:t>First Name </a:t>
            </a:r>
            <a:r>
              <a:rPr lang="en-US" sz="1400" dirty="0">
                <a:solidFill>
                  <a:schemeClr val="tx2">
                    <a:lumMod val="50000"/>
                  </a:schemeClr>
                </a:solidFill>
                <a:latin typeface=" Arial"/>
              </a:rPr>
              <a:t>or click </a:t>
            </a:r>
            <a:r>
              <a:rPr lang="en-US" sz="1400" b="1" dirty="0">
                <a:solidFill>
                  <a:schemeClr val="tx2">
                    <a:lumMod val="50000"/>
                  </a:schemeClr>
                </a:solidFill>
                <a:latin typeface=" Arial"/>
              </a:rPr>
              <a:t>Edit </a:t>
            </a:r>
            <a:r>
              <a:rPr lang="en-US" sz="1400" dirty="0">
                <a:solidFill>
                  <a:schemeClr val="tx2">
                    <a:lumMod val="50000"/>
                  </a:schemeClr>
                </a:solidFill>
                <a:latin typeface=" Arial"/>
              </a:rPr>
              <a:t>under the </a:t>
            </a:r>
            <a:r>
              <a:rPr lang="en-US" sz="1400" b="1" dirty="0">
                <a:solidFill>
                  <a:schemeClr val="tx2">
                    <a:lumMod val="50000"/>
                  </a:schemeClr>
                </a:solidFill>
                <a:latin typeface=" Arial"/>
              </a:rPr>
              <a:t>Align Personnel </a:t>
            </a:r>
            <a:r>
              <a:rPr lang="en-US" sz="1400" dirty="0">
                <a:solidFill>
                  <a:schemeClr val="tx2">
                    <a:lumMod val="50000"/>
                  </a:schemeClr>
                </a:solidFill>
                <a:latin typeface=" Arial"/>
              </a:rPr>
              <a:t>column to align them to a subordinate.</a:t>
            </a:r>
          </a:p>
        </p:txBody>
      </p:sp>
      <p:sp>
        <p:nvSpPr>
          <p:cNvPr id="47" name="Rectangle 46"/>
          <p:cNvSpPr/>
          <p:nvPr/>
        </p:nvSpPr>
        <p:spPr>
          <a:xfrm>
            <a:off x="10872394" y="2213726"/>
            <a:ext cx="350779" cy="1387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p:nvSpPr>
        <p:spPr>
          <a:xfrm>
            <a:off x="258185" y="1917016"/>
            <a:ext cx="1753904" cy="2012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6" name="Elbow Connector 55"/>
          <p:cNvCxnSpPr>
            <a:stCxn id="41" idx="3"/>
          </p:cNvCxnSpPr>
          <p:nvPr/>
        </p:nvCxnSpPr>
        <p:spPr>
          <a:xfrm flipV="1">
            <a:off x="9193347" y="2352463"/>
            <a:ext cx="1844767" cy="2737398"/>
          </a:xfrm>
          <a:prstGeom prst="bent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Elbow Connector 57"/>
          <p:cNvCxnSpPr/>
          <p:nvPr/>
        </p:nvCxnSpPr>
        <p:spPr>
          <a:xfrm rot="16200000" flipV="1">
            <a:off x="536060" y="2627266"/>
            <a:ext cx="2971566" cy="1953623"/>
          </a:xfrm>
          <a:prstGeom prst="bentConnector3">
            <a:avLst>
              <a:gd name="adj1" fmla="val 326"/>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Slide Number Placeholder 4"/>
          <p:cNvSpPr txBox="1">
            <a:spLocks/>
          </p:cNvSpPr>
          <p:nvPr/>
        </p:nvSpPr>
        <p:spPr>
          <a:xfrm>
            <a:off x="11582400" y="6492875"/>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rPr>
              <a:t>13</a:t>
            </a:r>
          </a:p>
        </p:txBody>
      </p:sp>
    </p:spTree>
    <p:extLst>
      <p:ext uri="{BB962C8B-B14F-4D97-AF65-F5344CB8AC3E}">
        <p14:creationId xmlns:p14="http://schemas.microsoft.com/office/powerpoint/2010/main" val="20655692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58701"/>
            <a:ext cx="12192000" cy="5755743"/>
          </a:xfrm>
          <a:prstGeom prst="rect">
            <a:avLst/>
          </a:prstGeom>
        </p:spPr>
      </p:pic>
      <p:sp>
        <p:nvSpPr>
          <p:cNvPr id="4" name="TextBox 3"/>
          <p:cNvSpPr txBox="1"/>
          <p:nvPr/>
        </p:nvSpPr>
        <p:spPr>
          <a:xfrm>
            <a:off x="6127463" y="33605"/>
            <a:ext cx="6064537" cy="584775"/>
          </a:xfrm>
          <a:prstGeom prst="rect">
            <a:avLst/>
          </a:prstGeom>
          <a:noFill/>
        </p:spPr>
        <p:txBody>
          <a:bodyPr wrap="square" rtlCol="0">
            <a:spAutoFit/>
          </a:bodyPr>
          <a:lstStyle/>
          <a:p>
            <a:pPr algn="ctr"/>
            <a:r>
              <a:rPr lang="en-US" sz="3200" b="1" dirty="0">
                <a:cs typeface="Arial" panose="020B0604020202020204" pitchFamily="34" charset="0"/>
              </a:rPr>
              <a:t>Platoons</a:t>
            </a:r>
          </a:p>
        </p:txBody>
      </p:sp>
      <p:sp>
        <p:nvSpPr>
          <p:cNvPr id="12" name="TextBox 11"/>
          <p:cNvSpPr txBox="1"/>
          <p:nvPr/>
        </p:nvSpPr>
        <p:spPr>
          <a:xfrm>
            <a:off x="1324018" y="1435339"/>
            <a:ext cx="3166652" cy="861774"/>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square" rtlCol="0">
            <a:spAutoFit/>
          </a:bodyPr>
          <a:lstStyle/>
          <a:p>
            <a:pPr algn="ctr"/>
            <a:r>
              <a:rPr lang="en-US" sz="1400" b="1" dirty="0">
                <a:solidFill>
                  <a:schemeClr val="tx2">
                    <a:lumMod val="75000"/>
                  </a:schemeClr>
                </a:solidFill>
                <a:latin typeface=" Arial"/>
              </a:rPr>
              <a:t>Step 2</a:t>
            </a:r>
          </a:p>
          <a:p>
            <a:endParaRPr lang="en-US" sz="800" dirty="0">
              <a:solidFill>
                <a:schemeClr val="tx2">
                  <a:lumMod val="75000"/>
                </a:schemeClr>
              </a:solidFill>
              <a:latin typeface=" Arial"/>
            </a:endParaRPr>
          </a:p>
          <a:p>
            <a:r>
              <a:rPr lang="en-US" sz="1400" dirty="0">
                <a:solidFill>
                  <a:schemeClr val="tx2">
                    <a:lumMod val="75000"/>
                  </a:schemeClr>
                </a:solidFill>
                <a:latin typeface=" Arial"/>
              </a:rPr>
              <a:t>To add personnel click the </a:t>
            </a:r>
            <a:r>
              <a:rPr lang="en-US" sz="1400" b="1" dirty="0">
                <a:solidFill>
                  <a:schemeClr val="tx2">
                    <a:lumMod val="75000"/>
                  </a:schemeClr>
                </a:solidFill>
                <a:latin typeface=" Arial"/>
              </a:rPr>
              <a:t>Align</a:t>
            </a:r>
            <a:r>
              <a:rPr lang="en-US" sz="1400" dirty="0">
                <a:solidFill>
                  <a:schemeClr val="tx2">
                    <a:lumMod val="75000"/>
                  </a:schemeClr>
                </a:solidFill>
                <a:latin typeface=" Arial"/>
              </a:rPr>
              <a:t> icon, the </a:t>
            </a:r>
            <a:r>
              <a:rPr lang="en-US" sz="1400" b="1" dirty="0">
                <a:solidFill>
                  <a:schemeClr val="tx2">
                    <a:lumMod val="75000"/>
                  </a:schemeClr>
                </a:solidFill>
                <a:latin typeface=" Arial"/>
              </a:rPr>
              <a:t>Align Personnel </a:t>
            </a:r>
            <a:r>
              <a:rPr lang="en-US" sz="1400" dirty="0">
                <a:solidFill>
                  <a:schemeClr val="tx2">
                    <a:lumMod val="75000"/>
                  </a:schemeClr>
                </a:solidFill>
                <a:latin typeface=" Arial"/>
              </a:rPr>
              <a:t>window opens</a:t>
            </a:r>
            <a:r>
              <a:rPr lang="en-US" sz="1400" dirty="0">
                <a:latin typeface=" Arial"/>
              </a:rPr>
              <a:t>.</a:t>
            </a:r>
            <a:endParaRPr lang="en-US" sz="1400" dirty="0">
              <a:solidFill>
                <a:schemeClr val="tx2">
                  <a:lumMod val="75000"/>
                </a:schemeClr>
              </a:solidFill>
              <a:latin typeface=" Arial"/>
            </a:endParaRPr>
          </a:p>
        </p:txBody>
      </p:sp>
      <p:sp>
        <p:nvSpPr>
          <p:cNvPr id="38" name="Rectangle 37"/>
          <p:cNvSpPr/>
          <p:nvPr/>
        </p:nvSpPr>
        <p:spPr>
          <a:xfrm>
            <a:off x="5561957" y="1032734"/>
            <a:ext cx="871116" cy="1871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5561957" y="2013288"/>
            <a:ext cx="1803400" cy="1769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7449215" y="2752796"/>
            <a:ext cx="1620617" cy="1989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9143366" y="2748201"/>
            <a:ext cx="2105503" cy="1913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p:cNvSpPr txBox="1"/>
          <p:nvPr/>
        </p:nvSpPr>
        <p:spPr>
          <a:xfrm>
            <a:off x="8224907" y="3276875"/>
            <a:ext cx="3662293" cy="1077218"/>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square" rtlCol="0">
            <a:spAutoFit/>
          </a:bodyPr>
          <a:lstStyle/>
          <a:p>
            <a:pPr algn="ctr"/>
            <a:r>
              <a:rPr lang="en-US" sz="1400" b="1" dirty="0">
                <a:solidFill>
                  <a:schemeClr val="tx2">
                    <a:lumMod val="50000"/>
                  </a:schemeClr>
                </a:solidFill>
                <a:latin typeface=" Arial"/>
              </a:rPr>
              <a:t>Step 1</a:t>
            </a:r>
          </a:p>
          <a:p>
            <a:endParaRPr lang="en-US" sz="800" dirty="0">
              <a:solidFill>
                <a:schemeClr val="tx2">
                  <a:lumMod val="75000"/>
                </a:schemeClr>
              </a:solidFill>
              <a:latin typeface=" Arial"/>
            </a:endParaRPr>
          </a:p>
          <a:p>
            <a:r>
              <a:rPr lang="en-US" sz="1400" dirty="0">
                <a:solidFill>
                  <a:schemeClr val="tx2">
                    <a:lumMod val="50000"/>
                  </a:schemeClr>
                </a:solidFill>
                <a:latin typeface=" Arial"/>
              </a:rPr>
              <a:t>Navigate back to the </a:t>
            </a:r>
            <a:r>
              <a:rPr lang="en-US" sz="1400" b="1" dirty="0">
                <a:solidFill>
                  <a:schemeClr val="tx2">
                    <a:lumMod val="50000"/>
                  </a:schemeClr>
                </a:solidFill>
                <a:latin typeface=" Arial"/>
              </a:rPr>
              <a:t>Administration</a:t>
            </a:r>
            <a:r>
              <a:rPr lang="en-US" sz="1400" dirty="0">
                <a:solidFill>
                  <a:schemeClr val="tx2">
                    <a:lumMod val="50000"/>
                  </a:schemeClr>
                </a:solidFill>
                <a:latin typeface=" Arial"/>
              </a:rPr>
              <a:t> menu.</a:t>
            </a:r>
          </a:p>
          <a:p>
            <a:r>
              <a:rPr lang="en-US" sz="1400" dirty="0">
                <a:solidFill>
                  <a:schemeClr val="tx2">
                    <a:lumMod val="50000"/>
                  </a:schemeClr>
                </a:solidFill>
                <a:latin typeface=" Arial"/>
              </a:rPr>
              <a:t>Hover cursor over </a:t>
            </a:r>
            <a:r>
              <a:rPr lang="en-US" sz="1400" b="1" dirty="0">
                <a:solidFill>
                  <a:schemeClr val="tx2">
                    <a:lumMod val="50000"/>
                  </a:schemeClr>
                </a:solidFill>
                <a:latin typeface=" Arial"/>
              </a:rPr>
              <a:t>Platoon Manager</a:t>
            </a:r>
            <a:r>
              <a:rPr lang="en-US" sz="1400" dirty="0">
                <a:solidFill>
                  <a:schemeClr val="tx2">
                    <a:lumMod val="50000"/>
                  </a:schemeClr>
                </a:solidFill>
                <a:latin typeface=" Arial"/>
              </a:rPr>
              <a:t>, then </a:t>
            </a:r>
            <a:r>
              <a:rPr lang="en-US" sz="1400" b="1" dirty="0">
                <a:solidFill>
                  <a:schemeClr val="tx2">
                    <a:lumMod val="50000"/>
                  </a:schemeClr>
                </a:solidFill>
                <a:latin typeface=" Arial"/>
              </a:rPr>
              <a:t>Platoons, </a:t>
            </a:r>
            <a:r>
              <a:rPr lang="en-US" sz="1400" dirty="0">
                <a:solidFill>
                  <a:schemeClr val="tx2">
                    <a:lumMod val="50000"/>
                  </a:schemeClr>
                </a:solidFill>
                <a:latin typeface=" Arial"/>
              </a:rPr>
              <a:t>click the desired platoon fly-out.</a:t>
            </a:r>
          </a:p>
        </p:txBody>
      </p:sp>
      <p:cxnSp>
        <p:nvCxnSpPr>
          <p:cNvPr id="44" name="Straight Arrow Connector 43"/>
          <p:cNvCxnSpPr/>
          <p:nvPr/>
        </p:nvCxnSpPr>
        <p:spPr>
          <a:xfrm flipH="1" flipV="1">
            <a:off x="10488706" y="2947591"/>
            <a:ext cx="5630" cy="33789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240198" y="1453899"/>
            <a:ext cx="418896" cy="1764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Arrow Connector 48"/>
          <p:cNvCxnSpPr>
            <a:stCxn id="12" idx="1"/>
          </p:cNvCxnSpPr>
          <p:nvPr/>
        </p:nvCxnSpPr>
        <p:spPr>
          <a:xfrm flipH="1">
            <a:off x="669852" y="1866226"/>
            <a:ext cx="65416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6" name="Picture 55"/>
          <p:cNvPicPr>
            <a:picLocks noChangeAspect="1"/>
          </p:cNvPicPr>
          <p:nvPr/>
        </p:nvPicPr>
        <p:blipFill>
          <a:blip r:embed="rId4"/>
          <a:stretch>
            <a:fillRect/>
          </a:stretch>
        </p:blipFill>
        <p:spPr>
          <a:xfrm>
            <a:off x="77669" y="3025748"/>
            <a:ext cx="7371546" cy="3267299"/>
          </a:xfrm>
          <a:prstGeom prst="rect">
            <a:avLst/>
          </a:prstGeom>
          <a:ln w="25400">
            <a:solidFill>
              <a:schemeClr val="tx1"/>
            </a:solidFill>
          </a:ln>
        </p:spPr>
      </p:pic>
      <p:pic>
        <p:nvPicPr>
          <p:cNvPr id="51" name="Picture 50"/>
          <p:cNvPicPr/>
          <p:nvPr/>
        </p:nvPicPr>
        <p:blipFill rotWithShape="1">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l="54497" t="10615" r="1" b="75989"/>
          <a:stretch/>
        </p:blipFill>
        <p:spPr bwMode="auto">
          <a:xfrm rot="2910857">
            <a:off x="207506" y="2284710"/>
            <a:ext cx="2371865" cy="341244"/>
          </a:xfrm>
          <a:prstGeom prst="rect">
            <a:avLst/>
          </a:prstGeom>
          <a:ln>
            <a:noFill/>
          </a:ln>
          <a:extLst>
            <a:ext uri="{53640926-AAD7-44D8-BBD7-CCE9431645EC}">
              <a14:shadowObscured xmlns:a14="http://schemas.microsoft.com/office/drawing/2010/main"/>
            </a:ext>
          </a:extLst>
        </p:spPr>
      </p:pic>
      <p:sp>
        <p:nvSpPr>
          <p:cNvPr id="13" name="TextBox 12"/>
          <p:cNvSpPr txBox="1"/>
          <p:nvPr/>
        </p:nvSpPr>
        <p:spPr>
          <a:xfrm>
            <a:off x="1630684" y="5314310"/>
            <a:ext cx="4124709" cy="861774"/>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square" rtlCol="0">
            <a:spAutoFit/>
          </a:bodyPr>
          <a:lstStyle/>
          <a:p>
            <a:pPr algn="ctr"/>
            <a:r>
              <a:rPr lang="en-US" sz="1400" b="1" dirty="0">
                <a:solidFill>
                  <a:schemeClr val="tx2">
                    <a:lumMod val="75000"/>
                  </a:schemeClr>
                </a:solidFill>
                <a:latin typeface=" Arial"/>
              </a:rPr>
              <a:t>Step 3</a:t>
            </a:r>
          </a:p>
          <a:p>
            <a:endParaRPr lang="en-US" sz="800" dirty="0">
              <a:solidFill>
                <a:schemeClr val="tx2">
                  <a:lumMod val="75000"/>
                </a:schemeClr>
              </a:solidFill>
              <a:latin typeface=" Arial"/>
            </a:endParaRPr>
          </a:p>
          <a:p>
            <a:r>
              <a:rPr lang="en-US" sz="1400" dirty="0">
                <a:solidFill>
                  <a:schemeClr val="tx2">
                    <a:lumMod val="75000"/>
                  </a:schemeClr>
                </a:solidFill>
                <a:latin typeface=" Arial"/>
              </a:rPr>
              <a:t>Use the search filters to refine your search or click the </a:t>
            </a:r>
            <a:r>
              <a:rPr lang="en-US" sz="1400" b="1" dirty="0">
                <a:solidFill>
                  <a:schemeClr val="tx2">
                    <a:lumMod val="75000"/>
                  </a:schemeClr>
                </a:solidFill>
                <a:latin typeface=" Arial"/>
              </a:rPr>
              <a:t>Search</a:t>
            </a:r>
            <a:r>
              <a:rPr lang="en-US" sz="1400" dirty="0">
                <a:solidFill>
                  <a:schemeClr val="tx2">
                    <a:lumMod val="75000"/>
                  </a:schemeClr>
                </a:solidFill>
                <a:latin typeface=" Arial"/>
              </a:rPr>
              <a:t> button to display available personnel. </a:t>
            </a:r>
          </a:p>
        </p:txBody>
      </p:sp>
      <p:sp>
        <p:nvSpPr>
          <p:cNvPr id="57" name="Rectangle 56"/>
          <p:cNvSpPr/>
          <p:nvPr/>
        </p:nvSpPr>
        <p:spPr>
          <a:xfrm>
            <a:off x="254496" y="5012236"/>
            <a:ext cx="553577" cy="2402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4"/>
          <p:cNvSpPr txBox="1">
            <a:spLocks/>
          </p:cNvSpPr>
          <p:nvPr/>
        </p:nvSpPr>
        <p:spPr>
          <a:xfrm>
            <a:off x="11582400" y="6492875"/>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rPr>
              <a:t>14</a:t>
            </a:r>
          </a:p>
        </p:txBody>
      </p:sp>
    </p:spTree>
    <p:extLst>
      <p:ext uri="{BB962C8B-B14F-4D97-AF65-F5344CB8AC3E}">
        <p14:creationId xmlns:p14="http://schemas.microsoft.com/office/powerpoint/2010/main" val="478698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10576"/>
          <a:stretch/>
        </p:blipFill>
        <p:spPr>
          <a:xfrm>
            <a:off x="1" y="3294664"/>
            <a:ext cx="12192000" cy="2977044"/>
          </a:xfrm>
          <a:prstGeom prst="rect">
            <a:avLst/>
          </a:prstGeom>
          <a:ln w="25400">
            <a:solidFill>
              <a:schemeClr val="tx1"/>
            </a:solidFill>
          </a:ln>
        </p:spPr>
      </p:pic>
      <p:pic>
        <p:nvPicPr>
          <p:cNvPr id="2" name="Picture 1"/>
          <p:cNvPicPr>
            <a:picLocks noChangeAspect="1"/>
          </p:cNvPicPr>
          <p:nvPr/>
        </p:nvPicPr>
        <p:blipFill>
          <a:blip r:embed="rId4"/>
          <a:stretch>
            <a:fillRect/>
          </a:stretch>
        </p:blipFill>
        <p:spPr>
          <a:xfrm>
            <a:off x="0" y="659521"/>
            <a:ext cx="12191999" cy="2106778"/>
          </a:xfrm>
          <a:prstGeom prst="rect">
            <a:avLst/>
          </a:prstGeom>
        </p:spPr>
      </p:pic>
      <p:sp>
        <p:nvSpPr>
          <p:cNvPr id="4" name="TextBox 3"/>
          <p:cNvSpPr txBox="1"/>
          <p:nvPr/>
        </p:nvSpPr>
        <p:spPr>
          <a:xfrm>
            <a:off x="6127463" y="33605"/>
            <a:ext cx="6064537" cy="584775"/>
          </a:xfrm>
          <a:prstGeom prst="rect">
            <a:avLst/>
          </a:prstGeom>
          <a:noFill/>
        </p:spPr>
        <p:txBody>
          <a:bodyPr wrap="square" rtlCol="0">
            <a:spAutoFit/>
          </a:bodyPr>
          <a:lstStyle/>
          <a:p>
            <a:pPr algn="ctr"/>
            <a:r>
              <a:rPr lang="en-US" sz="3200" b="1" dirty="0">
                <a:cs typeface="Arial" panose="020B0604020202020204" pitchFamily="34" charset="0"/>
              </a:rPr>
              <a:t>Signature Blocks</a:t>
            </a:r>
          </a:p>
        </p:txBody>
      </p:sp>
      <p:cxnSp>
        <p:nvCxnSpPr>
          <p:cNvPr id="15" name="Straight Connector 14"/>
          <p:cNvCxnSpPr/>
          <p:nvPr/>
        </p:nvCxnSpPr>
        <p:spPr>
          <a:xfrm>
            <a:off x="3518125" y="4629440"/>
            <a:ext cx="723265" cy="0"/>
          </a:xfrm>
          <a:prstGeom prst="line">
            <a:avLst/>
          </a:prstGeom>
          <a:noFill/>
          <a:ln w="34925" cap="sq" cmpd="sng" algn="ctr">
            <a:solidFill>
              <a:schemeClr val="tx1">
                <a:lumMod val="65000"/>
                <a:lumOff val="35000"/>
              </a:schemeClr>
            </a:solidFill>
            <a:prstDash val="solid"/>
            <a:bevel/>
            <a:headEnd type="triangle" w="med" len="med"/>
            <a:tailEnd w="sm" len="sm"/>
          </a:ln>
          <a:effectLst/>
        </p:spPr>
      </p:cxnSp>
      <p:sp>
        <p:nvSpPr>
          <p:cNvPr id="10" name="TextBox 9"/>
          <p:cNvSpPr txBox="1"/>
          <p:nvPr/>
        </p:nvSpPr>
        <p:spPr>
          <a:xfrm>
            <a:off x="1771335" y="1141528"/>
            <a:ext cx="2936852" cy="1077218"/>
          </a:xfrm>
          <a:prstGeom prst="rect">
            <a:avLst/>
          </a:prstGeom>
          <a:gradFill>
            <a:gsLst>
              <a:gs pos="0">
                <a:srgbClr val="FFC000"/>
              </a:gs>
              <a:gs pos="74000">
                <a:srgbClr val="FFFF00"/>
              </a:gs>
              <a:gs pos="83000">
                <a:srgbClr val="FFFF00"/>
              </a:gs>
              <a:gs pos="100000">
                <a:srgbClr val="FFC000"/>
              </a:gs>
            </a:gsLst>
            <a:lin ang="5400000" scaled="1"/>
          </a:gradFill>
          <a:ln>
            <a:solidFill>
              <a:schemeClr val="tx1">
                <a:lumMod val="95000"/>
                <a:lumOff val="5000"/>
              </a:schemeClr>
            </a:solidFill>
          </a:ln>
        </p:spPr>
        <p:txBody>
          <a:bodyPr wrap="square" rtlCol="0">
            <a:spAutoFit/>
          </a:bodyPr>
          <a:lstStyle/>
          <a:p>
            <a:pPr algn="ctr"/>
            <a:r>
              <a:rPr lang="en-US" sz="1400" b="1" dirty="0">
                <a:solidFill>
                  <a:schemeClr val="tx2">
                    <a:lumMod val="75000"/>
                  </a:schemeClr>
                </a:solidFill>
                <a:latin typeface=" Arial"/>
              </a:rPr>
              <a:t>Step 2</a:t>
            </a:r>
          </a:p>
          <a:p>
            <a:endParaRPr lang="en-US" sz="800" dirty="0">
              <a:solidFill>
                <a:schemeClr val="tx2">
                  <a:lumMod val="75000"/>
                </a:schemeClr>
              </a:solidFill>
              <a:latin typeface=" Arial"/>
            </a:endParaRPr>
          </a:p>
          <a:p>
            <a:r>
              <a:rPr lang="en-US" sz="1400" dirty="0">
                <a:solidFill>
                  <a:schemeClr val="tx2">
                    <a:lumMod val="75000"/>
                  </a:schemeClr>
                </a:solidFill>
                <a:latin typeface=" Arial"/>
              </a:rPr>
              <a:t>To add new record, click the </a:t>
            </a:r>
            <a:r>
              <a:rPr lang="en-US" sz="1400" b="1" dirty="0">
                <a:solidFill>
                  <a:schemeClr val="tx2">
                    <a:lumMod val="75000"/>
                  </a:schemeClr>
                </a:solidFill>
                <a:latin typeface=" Arial"/>
              </a:rPr>
              <a:t>Add new record</a:t>
            </a:r>
            <a:r>
              <a:rPr lang="en-US" sz="1400" dirty="0">
                <a:solidFill>
                  <a:schemeClr val="tx2">
                    <a:lumMod val="75000"/>
                  </a:schemeClr>
                </a:solidFill>
                <a:latin typeface=" Arial"/>
              </a:rPr>
              <a:t> icon and the </a:t>
            </a:r>
            <a:r>
              <a:rPr lang="en-US" sz="1400" b="1" dirty="0">
                <a:solidFill>
                  <a:schemeClr val="tx2">
                    <a:lumMod val="75000"/>
                  </a:schemeClr>
                </a:solidFill>
                <a:latin typeface=" Arial"/>
              </a:rPr>
              <a:t>Add/Edit Signature Block </a:t>
            </a:r>
            <a:r>
              <a:rPr lang="en-US" sz="1400" dirty="0">
                <a:solidFill>
                  <a:schemeClr val="tx2">
                    <a:lumMod val="75000"/>
                  </a:schemeClr>
                </a:solidFill>
                <a:latin typeface=" Arial"/>
              </a:rPr>
              <a:t>window opens</a:t>
            </a:r>
            <a:r>
              <a:rPr lang="en-US" sz="1400" dirty="0">
                <a:latin typeface=" Arial"/>
              </a:rPr>
              <a:t>.</a:t>
            </a:r>
            <a:endParaRPr lang="en-US" sz="1400" dirty="0">
              <a:solidFill>
                <a:schemeClr val="tx2">
                  <a:lumMod val="75000"/>
                </a:schemeClr>
              </a:solidFill>
              <a:latin typeface=" Arial"/>
            </a:endParaRPr>
          </a:p>
        </p:txBody>
      </p:sp>
      <p:sp>
        <p:nvSpPr>
          <p:cNvPr id="13" name="TextBox 12"/>
          <p:cNvSpPr txBox="1"/>
          <p:nvPr/>
        </p:nvSpPr>
        <p:spPr>
          <a:xfrm>
            <a:off x="4228642" y="4307636"/>
            <a:ext cx="4759636" cy="646331"/>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none" rtlCol="0">
            <a:spAutoFit/>
          </a:bodyPr>
          <a:lstStyle/>
          <a:p>
            <a:pPr algn="ctr"/>
            <a:r>
              <a:rPr lang="en-US" sz="1400" b="1" dirty="0">
                <a:solidFill>
                  <a:schemeClr val="tx2">
                    <a:lumMod val="75000"/>
                  </a:schemeClr>
                </a:solidFill>
                <a:latin typeface=" Arial"/>
              </a:rPr>
              <a:t> Step 3</a:t>
            </a:r>
          </a:p>
          <a:p>
            <a:endParaRPr lang="en-US" sz="800" dirty="0">
              <a:solidFill>
                <a:schemeClr val="tx2">
                  <a:lumMod val="75000"/>
                </a:schemeClr>
              </a:solidFill>
              <a:latin typeface=" Arial"/>
            </a:endParaRPr>
          </a:p>
          <a:p>
            <a:r>
              <a:rPr lang="en-US" sz="1400" dirty="0">
                <a:solidFill>
                  <a:schemeClr val="tx2">
                    <a:lumMod val="75000"/>
                  </a:schemeClr>
                </a:solidFill>
                <a:latin typeface=" Arial"/>
              </a:rPr>
              <a:t>Enter the relevant information and select the </a:t>
            </a:r>
            <a:r>
              <a:rPr lang="en-US" sz="1400" b="1" dirty="0">
                <a:solidFill>
                  <a:schemeClr val="tx2">
                    <a:lumMod val="75000"/>
                  </a:schemeClr>
                </a:solidFill>
                <a:latin typeface=" Arial"/>
              </a:rPr>
              <a:t>Save</a:t>
            </a:r>
            <a:r>
              <a:rPr lang="en-US" sz="1400" dirty="0">
                <a:solidFill>
                  <a:schemeClr val="tx2">
                    <a:lumMod val="75000"/>
                  </a:schemeClr>
                </a:solidFill>
                <a:latin typeface=" Arial"/>
              </a:rPr>
              <a:t> button</a:t>
            </a:r>
            <a:r>
              <a:rPr lang="en-US" sz="1400" dirty="0">
                <a:latin typeface=" Arial"/>
              </a:rPr>
              <a:t>.</a:t>
            </a:r>
            <a:endParaRPr lang="en-US" sz="1400" dirty="0">
              <a:solidFill>
                <a:schemeClr val="tx2">
                  <a:lumMod val="75000"/>
                </a:schemeClr>
              </a:solidFill>
              <a:latin typeface=" Arial"/>
            </a:endParaRPr>
          </a:p>
        </p:txBody>
      </p:sp>
      <p:sp>
        <p:nvSpPr>
          <p:cNvPr id="28" name="Rectangle 27"/>
          <p:cNvSpPr/>
          <p:nvPr/>
        </p:nvSpPr>
        <p:spPr>
          <a:xfrm>
            <a:off x="204396" y="1427720"/>
            <a:ext cx="1007716" cy="21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5602355" y="986684"/>
            <a:ext cx="829339" cy="2331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5623622" y="2124910"/>
            <a:ext cx="1828800" cy="2219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p:nvPr/>
        </p:nvPicPr>
        <p:blipFill rotWithShape="1">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l="54497" t="10615" r="1" b="75989"/>
          <a:stretch/>
        </p:blipFill>
        <p:spPr bwMode="auto">
          <a:xfrm rot="2910857">
            <a:off x="511146" y="2538896"/>
            <a:ext cx="2822964" cy="341244"/>
          </a:xfrm>
          <a:prstGeom prst="rect">
            <a:avLst/>
          </a:prstGeom>
          <a:ln>
            <a:noFill/>
          </a:ln>
          <a:extLst>
            <a:ext uri="{53640926-AAD7-44D8-BBD7-CCE9431645EC}">
              <a14:shadowObscured xmlns:a14="http://schemas.microsoft.com/office/drawing/2010/main"/>
            </a:ext>
          </a:extLst>
        </p:spPr>
      </p:pic>
      <p:sp>
        <p:nvSpPr>
          <p:cNvPr id="32" name="TextBox 31"/>
          <p:cNvSpPr txBox="1"/>
          <p:nvPr/>
        </p:nvSpPr>
        <p:spPr>
          <a:xfrm>
            <a:off x="7559924" y="1427720"/>
            <a:ext cx="3662293" cy="861774"/>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square" rtlCol="0">
            <a:spAutoFit/>
          </a:bodyPr>
          <a:lstStyle/>
          <a:p>
            <a:pPr algn="ctr"/>
            <a:r>
              <a:rPr lang="en-US" sz="1400" b="1" dirty="0">
                <a:solidFill>
                  <a:schemeClr val="tx2">
                    <a:lumMod val="50000"/>
                  </a:schemeClr>
                </a:solidFill>
                <a:latin typeface=" Arial"/>
              </a:rPr>
              <a:t>Step 1</a:t>
            </a:r>
          </a:p>
          <a:p>
            <a:endParaRPr lang="en-US" sz="800" dirty="0">
              <a:solidFill>
                <a:schemeClr val="tx2">
                  <a:lumMod val="75000"/>
                </a:schemeClr>
              </a:solidFill>
              <a:latin typeface=" Arial"/>
            </a:endParaRPr>
          </a:p>
          <a:p>
            <a:r>
              <a:rPr lang="en-US" sz="1400" dirty="0">
                <a:solidFill>
                  <a:schemeClr val="tx2">
                    <a:lumMod val="50000"/>
                  </a:schemeClr>
                </a:solidFill>
                <a:latin typeface=" Arial"/>
              </a:rPr>
              <a:t>Navigate back to the </a:t>
            </a:r>
            <a:r>
              <a:rPr lang="en-US" sz="1400" b="1" dirty="0">
                <a:solidFill>
                  <a:schemeClr val="tx2">
                    <a:lumMod val="50000"/>
                  </a:schemeClr>
                </a:solidFill>
                <a:latin typeface=" Arial"/>
              </a:rPr>
              <a:t>Administration</a:t>
            </a:r>
            <a:r>
              <a:rPr lang="en-US" sz="1400" dirty="0">
                <a:solidFill>
                  <a:schemeClr val="tx2">
                    <a:lumMod val="50000"/>
                  </a:schemeClr>
                </a:solidFill>
                <a:latin typeface=" Arial"/>
              </a:rPr>
              <a:t> menu.</a:t>
            </a:r>
          </a:p>
          <a:p>
            <a:r>
              <a:rPr lang="en-US" sz="1400" dirty="0">
                <a:solidFill>
                  <a:schemeClr val="tx2">
                    <a:lumMod val="50000"/>
                  </a:schemeClr>
                </a:solidFill>
                <a:latin typeface=" Arial"/>
              </a:rPr>
              <a:t>Click on </a:t>
            </a:r>
            <a:r>
              <a:rPr lang="en-US" sz="1400" b="1" dirty="0">
                <a:solidFill>
                  <a:schemeClr val="tx2">
                    <a:lumMod val="50000"/>
                  </a:schemeClr>
                </a:solidFill>
                <a:latin typeface=" Arial"/>
              </a:rPr>
              <a:t>Signature Blocks.</a:t>
            </a:r>
            <a:endParaRPr lang="en-US" sz="1400" dirty="0">
              <a:solidFill>
                <a:schemeClr val="tx2">
                  <a:lumMod val="50000"/>
                </a:schemeClr>
              </a:solidFill>
              <a:latin typeface=" Arial"/>
            </a:endParaRPr>
          </a:p>
        </p:txBody>
      </p:sp>
      <p:sp>
        <p:nvSpPr>
          <p:cNvPr id="33" name="Rectangle 32"/>
          <p:cNvSpPr/>
          <p:nvPr/>
        </p:nvSpPr>
        <p:spPr>
          <a:xfrm>
            <a:off x="300574" y="5389341"/>
            <a:ext cx="978873" cy="2012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3978495" y="5336200"/>
            <a:ext cx="4235010" cy="738664"/>
          </a:xfrm>
          <a:prstGeom prst="rect">
            <a:avLst/>
          </a:prstGeom>
          <a:solidFill>
            <a:schemeClr val="bg1">
              <a:lumMod val="75000"/>
            </a:schemeClr>
          </a:solidFill>
          <a:ln>
            <a:solidFill>
              <a:schemeClr val="bg2">
                <a:lumMod val="25000"/>
              </a:schemeClr>
            </a:solidFill>
          </a:ln>
        </p:spPr>
        <p:txBody>
          <a:bodyPr wrap="square" rtlCol="0">
            <a:spAutoFit/>
          </a:bodyPr>
          <a:lstStyle/>
          <a:p>
            <a:pPr algn="ctr"/>
            <a:r>
              <a:rPr lang="en-US" sz="1400" b="1" dirty="0">
                <a:solidFill>
                  <a:schemeClr val="tx2">
                    <a:lumMod val="50000"/>
                  </a:schemeClr>
                </a:solidFill>
                <a:latin typeface=" Arial"/>
              </a:rPr>
              <a:t>NOTE</a:t>
            </a:r>
          </a:p>
          <a:p>
            <a:pPr lvl="0">
              <a:defRPr/>
            </a:pPr>
            <a:r>
              <a:rPr lang="en-US" sz="1400" dirty="0">
                <a:solidFill>
                  <a:schemeClr val="tx2">
                    <a:lumMod val="50000"/>
                  </a:schemeClr>
                </a:solidFill>
                <a:latin typeface=" Arial"/>
              </a:rPr>
              <a:t>See AR 25-50 for signature block format. Signature blocks are printed on training schedules only.</a:t>
            </a:r>
          </a:p>
        </p:txBody>
      </p:sp>
      <p:sp>
        <p:nvSpPr>
          <p:cNvPr id="17" name="Slide Number Placeholder 4"/>
          <p:cNvSpPr txBox="1">
            <a:spLocks/>
          </p:cNvSpPr>
          <p:nvPr/>
        </p:nvSpPr>
        <p:spPr>
          <a:xfrm>
            <a:off x="11582400" y="6492875"/>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rPr>
              <a:t>15</a:t>
            </a:r>
          </a:p>
        </p:txBody>
      </p:sp>
    </p:spTree>
    <p:extLst>
      <p:ext uri="{BB962C8B-B14F-4D97-AF65-F5344CB8AC3E}">
        <p14:creationId xmlns:p14="http://schemas.microsoft.com/office/powerpoint/2010/main" val="15411492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41622"/>
            <a:ext cx="12192000" cy="5574757"/>
          </a:xfrm>
          <a:prstGeom prst="rect">
            <a:avLst/>
          </a:prstGeom>
        </p:spPr>
      </p:pic>
      <p:sp>
        <p:nvSpPr>
          <p:cNvPr id="4" name="TextBox 3"/>
          <p:cNvSpPr txBox="1"/>
          <p:nvPr/>
        </p:nvSpPr>
        <p:spPr>
          <a:xfrm>
            <a:off x="6127463" y="33605"/>
            <a:ext cx="6064537" cy="584775"/>
          </a:xfrm>
          <a:prstGeom prst="rect">
            <a:avLst/>
          </a:prstGeom>
          <a:noFill/>
        </p:spPr>
        <p:txBody>
          <a:bodyPr wrap="square" rtlCol="0">
            <a:spAutoFit/>
          </a:bodyPr>
          <a:lstStyle/>
          <a:p>
            <a:pPr algn="ctr"/>
            <a:r>
              <a:rPr lang="en-US" sz="3200" b="1" dirty="0">
                <a:cs typeface="Arial" panose="020B0604020202020204" pitchFamily="34" charset="0"/>
              </a:rPr>
              <a:t>User Management Overview</a:t>
            </a:r>
          </a:p>
        </p:txBody>
      </p:sp>
      <p:sp>
        <p:nvSpPr>
          <p:cNvPr id="14" name="TextBox 13"/>
          <p:cNvSpPr txBox="1"/>
          <p:nvPr/>
        </p:nvSpPr>
        <p:spPr>
          <a:xfrm>
            <a:off x="3907945" y="5848271"/>
            <a:ext cx="4376111" cy="738664"/>
          </a:xfrm>
          <a:prstGeom prst="rect">
            <a:avLst/>
          </a:prstGeom>
          <a:solidFill>
            <a:schemeClr val="bg1">
              <a:lumMod val="75000"/>
            </a:schemeClr>
          </a:solidFill>
          <a:ln>
            <a:solidFill>
              <a:schemeClr val="bg2">
                <a:lumMod val="25000"/>
              </a:schemeClr>
            </a:solidFill>
          </a:ln>
        </p:spPr>
        <p:txBody>
          <a:bodyPr wrap="square" rtlCol="0">
            <a:spAutoFit/>
          </a:bodyPr>
          <a:lstStyle/>
          <a:p>
            <a:pPr algn="ctr"/>
            <a:r>
              <a:rPr lang="en-US" sz="1400" b="1" dirty="0">
                <a:solidFill>
                  <a:schemeClr val="tx2">
                    <a:lumMod val="50000"/>
                  </a:schemeClr>
                </a:solidFill>
                <a:latin typeface=" Arial"/>
              </a:rPr>
              <a:t>NOTE</a:t>
            </a:r>
            <a:endParaRPr lang="en-US" sz="1400" dirty="0">
              <a:solidFill>
                <a:schemeClr val="tx2">
                  <a:lumMod val="50000"/>
                </a:schemeClr>
              </a:solidFill>
              <a:latin typeface=" Arial"/>
            </a:endParaRPr>
          </a:p>
          <a:p>
            <a:r>
              <a:rPr lang="en-US" sz="1400" dirty="0">
                <a:solidFill>
                  <a:schemeClr val="accent1">
                    <a:lumMod val="50000"/>
                  </a:schemeClr>
                </a:solidFill>
                <a:latin typeface=" Arial"/>
              </a:rPr>
              <a:t>Granting Users access to a new unit will not deny them access to any other unit the user has access to. </a:t>
            </a:r>
          </a:p>
        </p:txBody>
      </p:sp>
      <p:sp>
        <p:nvSpPr>
          <p:cNvPr id="6" name="Slide Number Placeholder 4"/>
          <p:cNvSpPr txBox="1">
            <a:spLocks/>
          </p:cNvSpPr>
          <p:nvPr/>
        </p:nvSpPr>
        <p:spPr>
          <a:xfrm>
            <a:off x="11582400" y="6492875"/>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rPr>
              <a:t>16</a:t>
            </a:r>
          </a:p>
        </p:txBody>
      </p:sp>
      <p:sp>
        <p:nvSpPr>
          <p:cNvPr id="7" name="TextBox 6"/>
          <p:cNvSpPr txBox="1"/>
          <p:nvPr/>
        </p:nvSpPr>
        <p:spPr>
          <a:xfrm>
            <a:off x="2328985" y="3070164"/>
            <a:ext cx="7534031" cy="2677656"/>
          </a:xfrm>
          <a:prstGeom prst="rect">
            <a:avLst/>
          </a:prstGeom>
          <a:gradFill>
            <a:gsLst>
              <a:gs pos="0">
                <a:srgbClr val="FFC000"/>
              </a:gs>
              <a:gs pos="74000">
                <a:srgbClr val="FFFF00"/>
              </a:gs>
              <a:gs pos="83000">
                <a:srgbClr val="FFFF00"/>
              </a:gs>
              <a:gs pos="100000">
                <a:srgbClr val="FFC000"/>
              </a:gs>
            </a:gsLst>
            <a:lin ang="5400000" scaled="1"/>
          </a:gradFill>
          <a:ln>
            <a:solidFill>
              <a:schemeClr val="tx1">
                <a:lumMod val="95000"/>
                <a:lumOff val="5000"/>
              </a:schemeClr>
            </a:solidFill>
          </a:ln>
        </p:spPr>
        <p:txBody>
          <a:bodyPr wrap="square" rtlCol="0">
            <a:spAutoFit/>
          </a:bodyPr>
          <a:lstStyle/>
          <a:p>
            <a:r>
              <a:rPr lang="en-US" sz="1400" dirty="0"/>
              <a:t>To access the </a:t>
            </a:r>
            <a:r>
              <a:rPr lang="en-US" sz="1400" b="1" dirty="0"/>
              <a:t>Create a User </a:t>
            </a:r>
            <a:r>
              <a:rPr lang="en-US" sz="1400" dirty="0"/>
              <a:t>fly-out menu.</a:t>
            </a:r>
          </a:p>
          <a:p>
            <a:r>
              <a:rPr lang="en-US" sz="1400" dirty="0"/>
              <a:t>Navigate to the </a:t>
            </a:r>
            <a:r>
              <a:rPr lang="en-US" sz="1400" b="1" dirty="0"/>
              <a:t>Administration</a:t>
            </a:r>
            <a:r>
              <a:rPr lang="en-US" sz="1400" dirty="0"/>
              <a:t> menu, the drop-down submenu expands.</a:t>
            </a:r>
          </a:p>
          <a:p>
            <a:r>
              <a:rPr lang="en-US" sz="1400" dirty="0"/>
              <a:t>Hover cursor over the </a:t>
            </a:r>
            <a:r>
              <a:rPr lang="en-US" sz="1400" b="1" dirty="0"/>
              <a:t>User Management </a:t>
            </a:r>
            <a:r>
              <a:rPr lang="en-US" sz="1400" dirty="0"/>
              <a:t>submenu, the fly-out menu opens.</a:t>
            </a:r>
          </a:p>
          <a:p>
            <a:r>
              <a:rPr lang="en-US" sz="1400" dirty="0"/>
              <a:t>Click the </a:t>
            </a:r>
            <a:r>
              <a:rPr lang="en-US" sz="1400" b="1" dirty="0"/>
              <a:t>Create a User </a:t>
            </a:r>
            <a:r>
              <a:rPr lang="en-US" sz="1400" dirty="0"/>
              <a:t>fly-out menu.</a:t>
            </a:r>
          </a:p>
          <a:p>
            <a:r>
              <a:rPr lang="en-US" sz="1400" dirty="0"/>
              <a:t>The screen refreshes and the </a:t>
            </a:r>
            <a:r>
              <a:rPr lang="en-US" sz="1400" b="1" dirty="0"/>
              <a:t>Add User</a:t>
            </a:r>
            <a:r>
              <a:rPr lang="en-US" sz="1400" dirty="0"/>
              <a:t> window opens.</a:t>
            </a:r>
          </a:p>
          <a:p>
            <a:r>
              <a:rPr lang="en-US" sz="1400" dirty="0"/>
              <a:t>Paste the Username in the User Name text field.</a:t>
            </a:r>
          </a:p>
          <a:p>
            <a:r>
              <a:rPr lang="en-US" sz="1400" dirty="0"/>
              <a:t>Press Tab key on keyboard or click outside the test box to auto-populate the additional boxes.</a:t>
            </a:r>
          </a:p>
          <a:p>
            <a:r>
              <a:rPr lang="en-US" sz="1400" dirty="0"/>
              <a:t>Select the </a:t>
            </a:r>
            <a:r>
              <a:rPr lang="en-US" sz="1400" b="1" dirty="0"/>
              <a:t>Unit</a:t>
            </a:r>
            <a:r>
              <a:rPr lang="en-US" sz="1400" dirty="0"/>
              <a:t> from the drop-down menu.</a:t>
            </a:r>
          </a:p>
          <a:p>
            <a:r>
              <a:rPr lang="en-US" sz="1400" dirty="0"/>
              <a:t>Select the </a:t>
            </a:r>
            <a:r>
              <a:rPr lang="en-US" sz="1400" b="1" dirty="0"/>
              <a:t>Save</a:t>
            </a:r>
            <a:r>
              <a:rPr lang="en-US" sz="1400" dirty="0"/>
              <a:t> button. </a:t>
            </a:r>
          </a:p>
          <a:p>
            <a:r>
              <a:rPr lang="en-US" sz="1400" dirty="0"/>
              <a:t>A dialog box opens to confirm that you want to move the user.</a:t>
            </a:r>
          </a:p>
          <a:p>
            <a:r>
              <a:rPr lang="en-US" sz="1400" dirty="0"/>
              <a:t>Click the </a:t>
            </a:r>
            <a:r>
              <a:rPr lang="en-US" sz="1400" b="1" dirty="0"/>
              <a:t>OK</a:t>
            </a:r>
            <a:r>
              <a:rPr lang="en-US" sz="1400" dirty="0"/>
              <a:t> button to save.</a:t>
            </a:r>
          </a:p>
          <a:p>
            <a:r>
              <a:rPr lang="en-US" sz="1400" dirty="0"/>
              <a:t>The screen refreshes to the </a:t>
            </a:r>
            <a:r>
              <a:rPr lang="en-US" sz="1400" b="1" dirty="0"/>
              <a:t>Edit User </a:t>
            </a:r>
            <a:r>
              <a:rPr lang="en-US" sz="1400" dirty="0"/>
              <a:t>page.</a:t>
            </a:r>
          </a:p>
        </p:txBody>
      </p:sp>
      <p:sp>
        <p:nvSpPr>
          <p:cNvPr id="8" name="Rectangle 7"/>
          <p:cNvSpPr/>
          <p:nvPr/>
        </p:nvSpPr>
        <p:spPr>
          <a:xfrm>
            <a:off x="6538022" y="2330605"/>
            <a:ext cx="1278983" cy="1834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4"/>
          <a:stretch>
            <a:fillRect/>
          </a:stretch>
        </p:blipFill>
        <p:spPr>
          <a:xfrm>
            <a:off x="8652858" y="1195736"/>
            <a:ext cx="2929542" cy="1781640"/>
          </a:xfrm>
          <a:prstGeom prst="rect">
            <a:avLst/>
          </a:prstGeom>
          <a:ln w="25400">
            <a:solidFill>
              <a:schemeClr val="tx1"/>
            </a:solidFill>
          </a:ln>
        </p:spPr>
      </p:pic>
    </p:spTree>
    <p:extLst>
      <p:ext uri="{BB962C8B-B14F-4D97-AF65-F5344CB8AC3E}">
        <p14:creationId xmlns:p14="http://schemas.microsoft.com/office/powerpoint/2010/main" val="17121099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659499"/>
            <a:ext cx="12192001" cy="4958081"/>
          </a:xfrm>
          <a:prstGeom prst="rect">
            <a:avLst/>
          </a:prstGeom>
        </p:spPr>
      </p:pic>
      <p:sp>
        <p:nvSpPr>
          <p:cNvPr id="4" name="TextBox 3"/>
          <p:cNvSpPr txBox="1"/>
          <p:nvPr/>
        </p:nvSpPr>
        <p:spPr>
          <a:xfrm>
            <a:off x="6127463" y="33605"/>
            <a:ext cx="6064537" cy="584775"/>
          </a:xfrm>
          <a:prstGeom prst="rect">
            <a:avLst/>
          </a:prstGeom>
          <a:noFill/>
        </p:spPr>
        <p:txBody>
          <a:bodyPr wrap="square" rtlCol="0">
            <a:spAutoFit/>
          </a:bodyPr>
          <a:lstStyle/>
          <a:p>
            <a:pPr algn="ctr"/>
            <a:r>
              <a:rPr lang="en-US" sz="3200" b="1" dirty="0">
                <a:cs typeface="Arial" panose="020B0604020202020204" pitchFamily="34" charset="0"/>
              </a:rPr>
              <a:t>Create User</a:t>
            </a:r>
          </a:p>
        </p:txBody>
      </p:sp>
      <p:grpSp>
        <p:nvGrpSpPr>
          <p:cNvPr id="22" name="Group 21"/>
          <p:cNvGrpSpPr/>
          <p:nvPr/>
        </p:nvGrpSpPr>
        <p:grpSpPr>
          <a:xfrm>
            <a:off x="352550" y="2923129"/>
            <a:ext cx="10683975" cy="3323527"/>
            <a:chOff x="352550" y="2923129"/>
            <a:chExt cx="10683975" cy="3323527"/>
          </a:xfrm>
        </p:grpSpPr>
        <p:grpSp>
          <p:nvGrpSpPr>
            <p:cNvPr id="11" name="Group 10"/>
            <p:cNvGrpSpPr/>
            <p:nvPr/>
          </p:nvGrpSpPr>
          <p:grpSpPr>
            <a:xfrm>
              <a:off x="808893" y="3166268"/>
              <a:ext cx="1698381" cy="2183271"/>
              <a:chOff x="808893" y="3216103"/>
              <a:chExt cx="1698381" cy="2183271"/>
            </a:xfrm>
          </p:grpSpPr>
          <p:sp>
            <p:nvSpPr>
              <p:cNvPr id="9" name="Rectangle 8"/>
              <p:cNvSpPr/>
              <p:nvPr/>
            </p:nvSpPr>
            <p:spPr>
              <a:xfrm>
                <a:off x="808893" y="3216103"/>
                <a:ext cx="1336741" cy="257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4"/>
              <a:stretch>
                <a:fillRect/>
              </a:stretch>
            </p:blipFill>
            <p:spPr>
              <a:xfrm>
                <a:off x="1173774" y="5246974"/>
                <a:ext cx="1333500" cy="152400"/>
              </a:xfrm>
              <a:prstGeom prst="rect">
                <a:avLst/>
              </a:prstGeom>
            </p:spPr>
          </p:pic>
        </p:grpSp>
        <p:sp>
          <p:nvSpPr>
            <p:cNvPr id="34" name="Rectangle 33"/>
            <p:cNvSpPr/>
            <p:nvPr/>
          </p:nvSpPr>
          <p:spPr>
            <a:xfrm>
              <a:off x="4972465" y="3498301"/>
              <a:ext cx="631476" cy="182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4907440" y="3758428"/>
              <a:ext cx="631476" cy="182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4806342" y="3675969"/>
              <a:ext cx="631476" cy="182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5557854" y="4072179"/>
              <a:ext cx="631476" cy="182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4582659" y="3137146"/>
              <a:ext cx="631476" cy="182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5" name="Straight Connector 74"/>
            <p:cNvCxnSpPr/>
            <p:nvPr/>
          </p:nvCxnSpPr>
          <p:spPr>
            <a:xfrm>
              <a:off x="6416332" y="3646232"/>
              <a:ext cx="457200" cy="0"/>
            </a:xfrm>
            <a:prstGeom prst="line">
              <a:avLst/>
            </a:prstGeom>
            <a:noFill/>
            <a:ln w="22225" cap="sq" cmpd="sng" algn="ctr">
              <a:solidFill>
                <a:sysClr val="windowText" lastClr="000000"/>
              </a:solidFill>
              <a:prstDash val="solid"/>
              <a:bevel/>
              <a:headEnd type="triangle" w="med" len="med"/>
              <a:tailEnd w="sm" len="sm"/>
            </a:ln>
            <a:effectLst/>
          </p:spPr>
        </p:cxnSp>
        <p:sp>
          <p:nvSpPr>
            <p:cNvPr id="2" name="Rectangle 1"/>
            <p:cNvSpPr/>
            <p:nvPr/>
          </p:nvSpPr>
          <p:spPr>
            <a:xfrm>
              <a:off x="3345621" y="2923129"/>
              <a:ext cx="225811" cy="1778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3501946" y="3144019"/>
              <a:ext cx="224723" cy="1185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352550" y="4041590"/>
              <a:ext cx="2573754" cy="838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tx1">
                    <a:lumMod val="75000"/>
                    <a:lumOff val="25000"/>
                    <a:alpha val="30000"/>
                  </a:schemeClr>
                </a:solidFill>
                <a:latin typeface=" Arial"/>
              </a:endParaRPr>
            </a:p>
          </p:txBody>
        </p:sp>
        <p:sp>
          <p:nvSpPr>
            <p:cNvPr id="13" name="TextBox 12"/>
            <p:cNvSpPr txBox="1"/>
            <p:nvPr/>
          </p:nvSpPr>
          <p:spPr>
            <a:xfrm>
              <a:off x="512216" y="4006406"/>
              <a:ext cx="2576271" cy="861774"/>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square" rtlCol="0">
              <a:spAutoFit/>
            </a:bodyPr>
            <a:lstStyle/>
            <a:p>
              <a:pPr algn="ctr"/>
              <a:r>
                <a:rPr lang="en-US" sz="1400" b="1" dirty="0">
                  <a:solidFill>
                    <a:schemeClr val="tx2">
                      <a:lumMod val="75000"/>
                    </a:schemeClr>
                  </a:solidFill>
                  <a:latin typeface=" Arial"/>
                </a:rPr>
                <a:t>Step 1</a:t>
              </a:r>
            </a:p>
            <a:p>
              <a:endParaRPr lang="en-US" sz="800" b="1" dirty="0">
                <a:solidFill>
                  <a:schemeClr val="tx2">
                    <a:lumMod val="75000"/>
                  </a:schemeClr>
                </a:solidFill>
                <a:latin typeface=" Arial"/>
              </a:endParaRPr>
            </a:p>
            <a:p>
              <a:r>
                <a:rPr lang="en-US" sz="1400" dirty="0">
                  <a:solidFill>
                    <a:schemeClr val="tx2">
                      <a:lumMod val="75000"/>
                    </a:schemeClr>
                  </a:solidFill>
                  <a:latin typeface=" Arial"/>
                </a:rPr>
                <a:t>Click the </a:t>
              </a:r>
              <a:r>
                <a:rPr lang="en-US" sz="1400" b="1" dirty="0">
                  <a:solidFill>
                    <a:schemeClr val="tx2">
                      <a:lumMod val="75000"/>
                    </a:schemeClr>
                  </a:solidFill>
                  <a:latin typeface=" Arial"/>
                </a:rPr>
                <a:t>triangle expander </a:t>
              </a:r>
              <a:r>
                <a:rPr lang="en-US" sz="1400" dirty="0">
                  <a:solidFill>
                    <a:schemeClr val="tx2">
                      <a:lumMod val="75000"/>
                    </a:schemeClr>
                  </a:solidFill>
                  <a:latin typeface=" Arial"/>
                </a:rPr>
                <a:t>icon to view subordinate units</a:t>
              </a:r>
              <a:r>
                <a:rPr lang="en-US" sz="1400" dirty="0">
                  <a:latin typeface=" Arial"/>
                </a:rPr>
                <a:t>.</a:t>
              </a:r>
              <a:endParaRPr lang="en-US" sz="1400" dirty="0">
                <a:solidFill>
                  <a:schemeClr val="tx2">
                    <a:lumMod val="75000"/>
                  </a:schemeClr>
                </a:solidFill>
                <a:latin typeface=" Arial"/>
              </a:endParaRPr>
            </a:p>
          </p:txBody>
        </p:sp>
        <p:sp>
          <p:nvSpPr>
            <p:cNvPr id="19" name="TextBox 18"/>
            <p:cNvSpPr txBox="1"/>
            <p:nvPr/>
          </p:nvSpPr>
          <p:spPr>
            <a:xfrm>
              <a:off x="3669700" y="4738551"/>
              <a:ext cx="3659783" cy="1508105"/>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square" rtlCol="0">
              <a:spAutoFit/>
            </a:bodyPr>
            <a:lstStyle/>
            <a:p>
              <a:pPr algn="ctr"/>
              <a:r>
                <a:rPr lang="en-US" sz="1400" b="1" dirty="0">
                  <a:solidFill>
                    <a:schemeClr val="tx2">
                      <a:lumMod val="75000"/>
                    </a:schemeClr>
                  </a:solidFill>
                  <a:latin typeface=" Arial"/>
                </a:rPr>
                <a:t>Step 2</a:t>
              </a:r>
            </a:p>
            <a:p>
              <a:endParaRPr lang="en-US" sz="800" b="1" dirty="0">
                <a:solidFill>
                  <a:schemeClr val="tx2">
                    <a:lumMod val="75000"/>
                  </a:schemeClr>
                </a:solidFill>
                <a:latin typeface=" Arial"/>
              </a:endParaRPr>
            </a:p>
            <a:p>
              <a:r>
                <a:rPr lang="en-US" sz="1400" dirty="0">
                  <a:solidFill>
                    <a:schemeClr val="tx2">
                      <a:lumMod val="75000"/>
                    </a:schemeClr>
                  </a:solidFill>
                  <a:latin typeface=" Arial"/>
                </a:rPr>
                <a:t>To select all units, place a checkmark in the top checkbox by parent unit. </a:t>
              </a:r>
            </a:p>
            <a:p>
              <a:endParaRPr lang="en-US" sz="1400" dirty="0">
                <a:solidFill>
                  <a:schemeClr val="tx2">
                    <a:lumMod val="75000"/>
                  </a:schemeClr>
                </a:solidFill>
                <a:latin typeface=" Arial"/>
              </a:endParaRPr>
            </a:p>
            <a:p>
              <a:r>
                <a:rPr lang="en-US" sz="1400" dirty="0">
                  <a:solidFill>
                    <a:schemeClr val="tx2">
                      <a:lumMod val="75000"/>
                    </a:schemeClr>
                  </a:solidFill>
                  <a:latin typeface=" Arial"/>
                </a:rPr>
                <a:t>To select individual units place checkmarks in the appropriate checkboxes.</a:t>
              </a:r>
            </a:p>
          </p:txBody>
        </p:sp>
        <p:sp>
          <p:nvSpPr>
            <p:cNvPr id="20" name="TextBox 19"/>
            <p:cNvSpPr txBox="1"/>
            <p:nvPr/>
          </p:nvSpPr>
          <p:spPr>
            <a:xfrm>
              <a:off x="6885180" y="3008122"/>
              <a:ext cx="4151345" cy="1292662"/>
            </a:xfrm>
            <a:prstGeom prst="rect">
              <a:avLst/>
            </a:prstGeom>
            <a:gradFill>
              <a:gsLst>
                <a:gs pos="0">
                  <a:srgbClr val="FFC000"/>
                </a:gs>
                <a:gs pos="74000">
                  <a:srgbClr val="FFFF00"/>
                </a:gs>
                <a:gs pos="83000">
                  <a:srgbClr val="FFFF00"/>
                </a:gs>
                <a:gs pos="100000">
                  <a:srgbClr val="FFC000"/>
                </a:gs>
              </a:gsLst>
              <a:lin ang="5400000" scaled="1"/>
            </a:gradFill>
            <a:ln>
              <a:solidFill>
                <a:schemeClr val="tx1">
                  <a:lumMod val="95000"/>
                  <a:lumOff val="5000"/>
                </a:schemeClr>
              </a:solidFill>
            </a:ln>
          </p:spPr>
          <p:txBody>
            <a:bodyPr wrap="square" rtlCol="0">
              <a:spAutoFit/>
            </a:bodyPr>
            <a:lstStyle/>
            <a:p>
              <a:pPr algn="ctr"/>
              <a:r>
                <a:rPr lang="en-US" sz="1400" b="1" dirty="0">
                  <a:solidFill>
                    <a:schemeClr val="tx2">
                      <a:lumMod val="75000"/>
                    </a:schemeClr>
                  </a:solidFill>
                  <a:latin typeface=" Arial"/>
                </a:rPr>
                <a:t>Step 3</a:t>
              </a:r>
            </a:p>
            <a:p>
              <a:endParaRPr lang="en-US" sz="800" b="1" dirty="0">
                <a:solidFill>
                  <a:schemeClr val="tx2">
                    <a:lumMod val="75000"/>
                  </a:schemeClr>
                </a:solidFill>
                <a:latin typeface=" Arial"/>
              </a:endParaRPr>
            </a:p>
            <a:p>
              <a:r>
                <a:rPr lang="en-US" sz="1400" dirty="0">
                  <a:solidFill>
                    <a:schemeClr val="tx2">
                      <a:lumMod val="75000"/>
                    </a:schemeClr>
                  </a:solidFill>
                  <a:latin typeface=" Arial"/>
                </a:rPr>
                <a:t>Click the </a:t>
              </a:r>
              <a:r>
                <a:rPr lang="en-US" sz="1400" b="1" dirty="0">
                  <a:solidFill>
                    <a:schemeClr val="tx2">
                      <a:lumMod val="50000"/>
                    </a:schemeClr>
                  </a:solidFill>
                  <a:latin typeface=" Arial"/>
                </a:rPr>
                <a:t>Add</a:t>
              </a:r>
              <a:r>
                <a:rPr lang="en-US" sz="1400" dirty="0">
                  <a:solidFill>
                    <a:schemeClr val="tx2">
                      <a:lumMod val="75000"/>
                    </a:schemeClr>
                  </a:solidFill>
                  <a:latin typeface=" Arial"/>
                </a:rPr>
                <a:t> button.</a:t>
              </a:r>
            </a:p>
            <a:p>
              <a:endParaRPr lang="en-US" sz="1400" dirty="0">
                <a:solidFill>
                  <a:schemeClr val="tx2">
                    <a:lumMod val="75000"/>
                  </a:schemeClr>
                </a:solidFill>
                <a:latin typeface=" Arial"/>
              </a:endParaRPr>
            </a:p>
            <a:p>
              <a:r>
                <a:rPr lang="en-US" sz="1400" dirty="0">
                  <a:solidFill>
                    <a:schemeClr val="tx2">
                      <a:lumMod val="75000"/>
                    </a:schemeClr>
                  </a:solidFill>
                  <a:latin typeface=" Arial"/>
                </a:rPr>
                <a:t>The screen refreshes and display the units (in the table below) the user has access to.</a:t>
              </a:r>
            </a:p>
          </p:txBody>
        </p:sp>
      </p:grpSp>
      <p:sp>
        <p:nvSpPr>
          <p:cNvPr id="41" name="Rectangle 40"/>
          <p:cNvSpPr/>
          <p:nvPr/>
        </p:nvSpPr>
        <p:spPr>
          <a:xfrm>
            <a:off x="195130" y="2912371"/>
            <a:ext cx="175161" cy="1778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6144426" y="3554875"/>
            <a:ext cx="250390" cy="1827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Slide Number Placeholder 4"/>
          <p:cNvSpPr txBox="1">
            <a:spLocks/>
          </p:cNvSpPr>
          <p:nvPr/>
        </p:nvSpPr>
        <p:spPr>
          <a:xfrm>
            <a:off x="11582400" y="6492875"/>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rPr>
              <a:t>17</a:t>
            </a:r>
          </a:p>
        </p:txBody>
      </p:sp>
    </p:spTree>
    <p:extLst>
      <p:ext uri="{BB962C8B-B14F-4D97-AF65-F5344CB8AC3E}">
        <p14:creationId xmlns:p14="http://schemas.microsoft.com/office/powerpoint/2010/main" val="2101086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27463" y="33605"/>
            <a:ext cx="6064537" cy="584775"/>
          </a:xfrm>
          <a:prstGeom prst="rect">
            <a:avLst/>
          </a:prstGeom>
          <a:noFill/>
        </p:spPr>
        <p:txBody>
          <a:bodyPr wrap="square" rtlCol="0">
            <a:spAutoFit/>
          </a:bodyPr>
          <a:lstStyle/>
          <a:p>
            <a:pPr algn="ctr"/>
            <a:r>
              <a:rPr lang="en-US" sz="3200" b="1" dirty="0">
                <a:cs typeface="Arial" panose="020B0604020202020204" pitchFamily="34" charset="0"/>
              </a:rPr>
              <a:t>Create User</a:t>
            </a:r>
          </a:p>
        </p:txBody>
      </p:sp>
      <p:grpSp>
        <p:nvGrpSpPr>
          <p:cNvPr id="65" name="Group 64"/>
          <p:cNvGrpSpPr/>
          <p:nvPr/>
        </p:nvGrpSpPr>
        <p:grpSpPr>
          <a:xfrm>
            <a:off x="-11866" y="666362"/>
            <a:ext cx="12203866" cy="5826513"/>
            <a:chOff x="-11866" y="666362"/>
            <a:chExt cx="12203866" cy="5826513"/>
          </a:xfrm>
        </p:grpSpPr>
        <p:pic>
          <p:nvPicPr>
            <p:cNvPr id="2" name="Picture 1"/>
            <p:cNvPicPr>
              <a:picLocks noChangeAspect="1"/>
            </p:cNvPicPr>
            <p:nvPr/>
          </p:nvPicPr>
          <p:blipFill rotWithShape="1">
            <a:blip r:embed="rId3"/>
            <a:srcRect l="525" t="27684" r="66923" b="55833"/>
            <a:stretch/>
          </p:blipFill>
          <p:spPr>
            <a:xfrm>
              <a:off x="0" y="666362"/>
              <a:ext cx="12192000" cy="1139191"/>
            </a:xfrm>
            <a:prstGeom prst="rect">
              <a:avLst/>
            </a:prstGeom>
            <a:ln w="12700">
              <a:solidFill>
                <a:schemeClr val="tx1">
                  <a:lumMod val="65000"/>
                  <a:lumOff val="35000"/>
                </a:schemeClr>
              </a:solidFill>
            </a:ln>
          </p:spPr>
        </p:pic>
        <p:sp>
          <p:nvSpPr>
            <p:cNvPr id="6" name="Rectangle 5"/>
            <p:cNvSpPr/>
            <p:nvPr/>
          </p:nvSpPr>
          <p:spPr>
            <a:xfrm>
              <a:off x="-11866" y="962382"/>
              <a:ext cx="1016428" cy="1875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p:cNvGrpSpPr/>
            <p:nvPr/>
          </p:nvGrpSpPr>
          <p:grpSpPr>
            <a:xfrm>
              <a:off x="295117" y="2716085"/>
              <a:ext cx="3385613" cy="2587321"/>
              <a:chOff x="3428794" y="3098371"/>
              <a:chExt cx="3385613" cy="2587321"/>
            </a:xfrm>
          </p:grpSpPr>
          <p:grpSp>
            <p:nvGrpSpPr>
              <p:cNvPr id="20" name="Group 19"/>
              <p:cNvGrpSpPr/>
              <p:nvPr/>
            </p:nvGrpSpPr>
            <p:grpSpPr>
              <a:xfrm>
                <a:off x="3428794" y="3098371"/>
                <a:ext cx="3385613" cy="2587321"/>
                <a:chOff x="1085298" y="2993849"/>
                <a:chExt cx="4240458" cy="3174841"/>
              </a:xfrm>
            </p:grpSpPr>
            <p:pic>
              <p:nvPicPr>
                <p:cNvPr id="22" name="Picture 21"/>
                <p:cNvPicPr>
                  <a:picLocks noChangeAspect="1"/>
                </p:cNvPicPr>
                <p:nvPr/>
              </p:nvPicPr>
              <p:blipFill rotWithShape="1">
                <a:blip r:embed="rId4"/>
                <a:srcRect l="9848" t="28717" r="76539" b="16924"/>
                <a:stretch/>
              </p:blipFill>
              <p:spPr>
                <a:xfrm>
                  <a:off x="1085298" y="2993849"/>
                  <a:ext cx="4240458" cy="3174841"/>
                </a:xfrm>
                <a:prstGeom prst="rect">
                  <a:avLst/>
                </a:prstGeom>
                <a:ln w="22225">
                  <a:solidFill>
                    <a:schemeClr val="accent1">
                      <a:lumMod val="50000"/>
                    </a:schemeClr>
                  </a:solidFill>
                </a:ln>
              </p:spPr>
            </p:pic>
            <p:pic>
              <p:nvPicPr>
                <p:cNvPr id="23" name="Picture 22"/>
                <p:cNvPicPr>
                  <a:picLocks noChangeAspect="1"/>
                </p:cNvPicPr>
                <p:nvPr/>
              </p:nvPicPr>
              <p:blipFill>
                <a:blip r:embed="rId5"/>
                <a:stretch>
                  <a:fillRect/>
                </a:stretch>
              </p:blipFill>
              <p:spPr>
                <a:xfrm>
                  <a:off x="1195753" y="3635846"/>
                  <a:ext cx="1846670" cy="325071"/>
                </a:xfrm>
                <a:prstGeom prst="rect">
                  <a:avLst/>
                </a:prstGeom>
                <a:ln>
                  <a:noFill/>
                </a:ln>
              </p:spPr>
            </p:pic>
          </p:grpSp>
          <p:pic>
            <p:nvPicPr>
              <p:cNvPr id="21" name="Picture 20"/>
              <p:cNvPicPr>
                <a:picLocks noChangeAspect="1"/>
              </p:cNvPicPr>
              <p:nvPr/>
            </p:nvPicPr>
            <p:blipFill>
              <a:blip r:embed="rId6"/>
              <a:stretch>
                <a:fillRect/>
              </a:stretch>
            </p:blipFill>
            <p:spPr>
              <a:xfrm>
                <a:off x="4193981" y="3646531"/>
                <a:ext cx="973241" cy="196065"/>
              </a:xfrm>
              <a:prstGeom prst="rect">
                <a:avLst/>
              </a:prstGeom>
              <a:ln>
                <a:noFill/>
              </a:ln>
            </p:spPr>
          </p:pic>
        </p:grpSp>
        <p:grpSp>
          <p:nvGrpSpPr>
            <p:cNvPr id="25" name="Group 24"/>
            <p:cNvGrpSpPr/>
            <p:nvPr/>
          </p:nvGrpSpPr>
          <p:grpSpPr>
            <a:xfrm>
              <a:off x="4100050" y="2107611"/>
              <a:ext cx="3411964" cy="2624589"/>
              <a:chOff x="5033455" y="3641652"/>
              <a:chExt cx="3411964" cy="2624589"/>
            </a:xfrm>
          </p:grpSpPr>
          <p:grpSp>
            <p:nvGrpSpPr>
              <p:cNvPr id="29" name="Group 28"/>
              <p:cNvGrpSpPr/>
              <p:nvPr/>
            </p:nvGrpSpPr>
            <p:grpSpPr>
              <a:xfrm>
                <a:off x="5033455" y="3641652"/>
                <a:ext cx="3411964" cy="2624589"/>
                <a:chOff x="4296715" y="2268240"/>
                <a:chExt cx="3411964" cy="2624589"/>
              </a:xfrm>
            </p:grpSpPr>
            <p:pic>
              <p:nvPicPr>
                <p:cNvPr id="31" name="Picture 30"/>
                <p:cNvPicPr>
                  <a:picLocks noChangeAspect="1"/>
                </p:cNvPicPr>
                <p:nvPr/>
              </p:nvPicPr>
              <p:blipFill rotWithShape="1">
                <a:blip r:embed="rId7"/>
                <a:srcRect l="9808" t="29744" r="76442" b="13846"/>
                <a:stretch/>
              </p:blipFill>
              <p:spPr>
                <a:xfrm>
                  <a:off x="4296715" y="2268240"/>
                  <a:ext cx="3411964" cy="2624589"/>
                </a:xfrm>
                <a:prstGeom prst="rect">
                  <a:avLst/>
                </a:prstGeom>
                <a:ln w="22225">
                  <a:solidFill>
                    <a:schemeClr val="accent1">
                      <a:lumMod val="50000"/>
                    </a:schemeClr>
                  </a:solidFill>
                </a:ln>
              </p:spPr>
            </p:pic>
            <p:grpSp>
              <p:nvGrpSpPr>
                <p:cNvPr id="33" name="Group 32"/>
                <p:cNvGrpSpPr/>
                <p:nvPr/>
              </p:nvGrpSpPr>
              <p:grpSpPr>
                <a:xfrm>
                  <a:off x="4318511" y="2564352"/>
                  <a:ext cx="2460728" cy="1275050"/>
                  <a:chOff x="4318511" y="2564352"/>
                  <a:chExt cx="2460728" cy="1275050"/>
                </a:xfrm>
              </p:grpSpPr>
              <p:pic>
                <p:nvPicPr>
                  <p:cNvPr id="34" name="Picture 33"/>
                  <p:cNvPicPr>
                    <a:picLocks noChangeAspect="1"/>
                  </p:cNvPicPr>
                  <p:nvPr/>
                </p:nvPicPr>
                <p:blipFill>
                  <a:blip r:embed="rId8"/>
                  <a:stretch>
                    <a:fillRect/>
                  </a:stretch>
                </p:blipFill>
                <p:spPr>
                  <a:xfrm>
                    <a:off x="4318511" y="2564352"/>
                    <a:ext cx="2460728" cy="1275050"/>
                  </a:xfrm>
                  <a:prstGeom prst="rect">
                    <a:avLst/>
                  </a:prstGeom>
                </p:spPr>
              </p:pic>
              <p:sp>
                <p:nvSpPr>
                  <p:cNvPr id="35" name="Rectangle 34"/>
                  <p:cNvSpPr/>
                  <p:nvPr/>
                </p:nvSpPr>
                <p:spPr>
                  <a:xfrm>
                    <a:off x="4547365" y="2771706"/>
                    <a:ext cx="144092" cy="84275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p:nvPicPr>
                <p:blipFill>
                  <a:blip r:embed="rId9"/>
                  <a:stretch>
                    <a:fillRect/>
                  </a:stretch>
                </p:blipFill>
                <p:spPr>
                  <a:xfrm>
                    <a:off x="4799514" y="2599300"/>
                    <a:ext cx="552450" cy="104775"/>
                  </a:xfrm>
                  <a:prstGeom prst="rect">
                    <a:avLst/>
                  </a:prstGeom>
                </p:spPr>
              </p:pic>
              <p:pic>
                <p:nvPicPr>
                  <p:cNvPr id="37" name="Picture 36"/>
                  <p:cNvPicPr>
                    <a:picLocks noChangeAspect="1"/>
                  </p:cNvPicPr>
                  <p:nvPr/>
                </p:nvPicPr>
                <p:blipFill>
                  <a:blip r:embed="rId9"/>
                  <a:stretch>
                    <a:fillRect/>
                  </a:stretch>
                </p:blipFill>
                <p:spPr>
                  <a:xfrm>
                    <a:off x="5327162" y="2896092"/>
                    <a:ext cx="552450" cy="104775"/>
                  </a:xfrm>
                  <a:prstGeom prst="rect">
                    <a:avLst/>
                  </a:prstGeom>
                </p:spPr>
              </p:pic>
              <p:pic>
                <p:nvPicPr>
                  <p:cNvPr id="38" name="Picture 37"/>
                  <p:cNvPicPr>
                    <a:picLocks noChangeAspect="1"/>
                  </p:cNvPicPr>
                  <p:nvPr/>
                </p:nvPicPr>
                <p:blipFill>
                  <a:blip r:embed="rId9"/>
                  <a:stretch>
                    <a:fillRect/>
                  </a:stretch>
                </p:blipFill>
                <p:spPr>
                  <a:xfrm>
                    <a:off x="5199320" y="3046768"/>
                    <a:ext cx="552450" cy="104775"/>
                  </a:xfrm>
                  <a:prstGeom prst="rect">
                    <a:avLst/>
                  </a:prstGeom>
                </p:spPr>
              </p:pic>
              <p:pic>
                <p:nvPicPr>
                  <p:cNvPr id="39" name="Picture 38"/>
                  <p:cNvPicPr>
                    <a:picLocks noChangeAspect="1"/>
                  </p:cNvPicPr>
                  <p:nvPr/>
                </p:nvPicPr>
                <p:blipFill>
                  <a:blip r:embed="rId9"/>
                  <a:stretch>
                    <a:fillRect/>
                  </a:stretch>
                </p:blipFill>
                <p:spPr>
                  <a:xfrm>
                    <a:off x="5331265" y="3185797"/>
                    <a:ext cx="552450" cy="104775"/>
                  </a:xfrm>
                  <a:prstGeom prst="rect">
                    <a:avLst/>
                  </a:prstGeom>
                </p:spPr>
              </p:pic>
              <p:pic>
                <p:nvPicPr>
                  <p:cNvPr id="40" name="Picture 39"/>
                  <p:cNvPicPr>
                    <a:picLocks noChangeAspect="1"/>
                  </p:cNvPicPr>
                  <p:nvPr/>
                </p:nvPicPr>
                <p:blipFill>
                  <a:blip r:embed="rId9"/>
                  <a:stretch>
                    <a:fillRect/>
                  </a:stretch>
                </p:blipFill>
                <p:spPr>
                  <a:xfrm>
                    <a:off x="5365774" y="3328390"/>
                    <a:ext cx="552450" cy="104775"/>
                  </a:xfrm>
                  <a:prstGeom prst="rect">
                    <a:avLst/>
                  </a:prstGeom>
                </p:spPr>
              </p:pic>
              <p:pic>
                <p:nvPicPr>
                  <p:cNvPr id="41" name="Picture 40"/>
                  <p:cNvPicPr>
                    <a:picLocks noChangeAspect="1"/>
                  </p:cNvPicPr>
                  <p:nvPr/>
                </p:nvPicPr>
                <p:blipFill>
                  <a:blip r:embed="rId9"/>
                  <a:stretch>
                    <a:fillRect/>
                  </a:stretch>
                </p:blipFill>
                <p:spPr>
                  <a:xfrm>
                    <a:off x="5401603" y="3492383"/>
                    <a:ext cx="552450" cy="104775"/>
                  </a:xfrm>
                  <a:prstGeom prst="rect">
                    <a:avLst/>
                  </a:prstGeom>
                </p:spPr>
              </p:pic>
            </p:grpSp>
          </p:grpSp>
          <p:sp>
            <p:nvSpPr>
              <p:cNvPr id="30" name="Rectangle 29"/>
              <p:cNvSpPr/>
              <p:nvPr/>
            </p:nvSpPr>
            <p:spPr>
              <a:xfrm>
                <a:off x="5194995" y="3978156"/>
                <a:ext cx="331582" cy="14903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 name="Group 48"/>
            <p:cNvGrpSpPr/>
            <p:nvPr/>
          </p:nvGrpSpPr>
          <p:grpSpPr>
            <a:xfrm>
              <a:off x="7879200" y="751343"/>
              <a:ext cx="4136953" cy="5741532"/>
              <a:chOff x="7826826" y="1649203"/>
              <a:chExt cx="4136953" cy="5211466"/>
            </a:xfrm>
          </p:grpSpPr>
          <p:grpSp>
            <p:nvGrpSpPr>
              <p:cNvPr id="46" name="Group 45"/>
              <p:cNvGrpSpPr/>
              <p:nvPr/>
            </p:nvGrpSpPr>
            <p:grpSpPr>
              <a:xfrm>
                <a:off x="7912715" y="1649203"/>
                <a:ext cx="3959704" cy="2962857"/>
                <a:chOff x="7912715" y="1238898"/>
                <a:chExt cx="3959704" cy="2962857"/>
              </a:xfrm>
            </p:grpSpPr>
            <p:pic>
              <p:nvPicPr>
                <p:cNvPr id="42" name="Picture 41"/>
                <p:cNvPicPr>
                  <a:picLocks noChangeAspect="1"/>
                </p:cNvPicPr>
                <p:nvPr/>
              </p:nvPicPr>
              <p:blipFill rotWithShape="1">
                <a:blip r:embed="rId10"/>
                <a:srcRect l="9904" t="28718" r="76346" b="16410"/>
                <a:stretch/>
              </p:blipFill>
              <p:spPr>
                <a:xfrm>
                  <a:off x="7912715" y="1238898"/>
                  <a:ext cx="3959704" cy="2962857"/>
                </a:xfrm>
                <a:prstGeom prst="rect">
                  <a:avLst/>
                </a:prstGeom>
                <a:ln w="22225">
                  <a:solidFill>
                    <a:schemeClr val="accent1">
                      <a:lumMod val="50000"/>
                    </a:schemeClr>
                  </a:solidFill>
                </a:ln>
              </p:spPr>
            </p:pic>
            <p:sp>
              <p:nvSpPr>
                <p:cNvPr id="45" name="Rectangle 44"/>
                <p:cNvSpPr/>
                <p:nvPr/>
              </p:nvSpPr>
              <p:spPr>
                <a:xfrm>
                  <a:off x="7936161" y="2935081"/>
                  <a:ext cx="3754808" cy="9494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3" name="Rectangle 42"/>
              <p:cNvSpPr/>
              <p:nvPr/>
            </p:nvSpPr>
            <p:spPr>
              <a:xfrm>
                <a:off x="7826826" y="4306369"/>
                <a:ext cx="4136953" cy="2554300"/>
              </a:xfrm>
              <a:prstGeom prst="rect">
                <a:avLst/>
              </a:prstGeom>
              <a:gradFill>
                <a:gsLst>
                  <a:gs pos="0">
                    <a:srgbClr val="FFC000"/>
                  </a:gs>
                  <a:gs pos="74000">
                    <a:srgbClr val="FFFF00"/>
                  </a:gs>
                  <a:gs pos="83000">
                    <a:srgbClr val="FFFF00"/>
                  </a:gs>
                  <a:gs pos="100000">
                    <a:srgbClr val="FFC000"/>
                  </a:gs>
                </a:gsLst>
                <a:lin ang="5400000" scaled="1"/>
              </a:gra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2">
                        <a:lumMod val="75000"/>
                      </a:schemeClr>
                    </a:solidFill>
                    <a:latin typeface=" Arial"/>
                  </a:rPr>
                  <a:t>Step 7</a:t>
                </a:r>
              </a:p>
              <a:p>
                <a:endParaRPr lang="en-US" sz="1400" b="1" dirty="0">
                  <a:solidFill>
                    <a:schemeClr val="tx2">
                      <a:lumMod val="75000"/>
                    </a:schemeClr>
                  </a:solidFill>
                  <a:latin typeface=" Arial"/>
                </a:endParaRPr>
              </a:p>
              <a:p>
                <a:r>
                  <a:rPr lang="en-US" sz="1400" dirty="0">
                    <a:solidFill>
                      <a:schemeClr val="tx2">
                        <a:lumMod val="75000"/>
                      </a:schemeClr>
                    </a:solidFill>
                    <a:latin typeface=" Arial"/>
                  </a:rPr>
                  <a:t>Scroll down the window, select the </a:t>
                </a:r>
                <a:r>
                  <a:rPr lang="en-US" sz="1400" b="1" dirty="0">
                    <a:solidFill>
                      <a:schemeClr val="tx2">
                        <a:lumMod val="75000"/>
                      </a:schemeClr>
                    </a:solidFill>
                    <a:latin typeface=" Arial"/>
                  </a:rPr>
                  <a:t>Page size </a:t>
                </a:r>
                <a:r>
                  <a:rPr lang="en-US" sz="1400" dirty="0">
                    <a:solidFill>
                      <a:schemeClr val="tx2">
                        <a:lumMod val="75000"/>
                      </a:schemeClr>
                    </a:solidFill>
                    <a:latin typeface=" Arial"/>
                  </a:rPr>
                  <a:t>drop-down menu, </a:t>
                </a:r>
                <a:r>
                  <a:rPr lang="en-US" sz="1400" b="1" dirty="0">
                    <a:solidFill>
                      <a:schemeClr val="tx2">
                        <a:lumMod val="75000"/>
                      </a:schemeClr>
                    </a:solidFill>
                    <a:latin typeface=" Arial"/>
                  </a:rPr>
                  <a:t>select 50</a:t>
                </a:r>
                <a:r>
                  <a:rPr lang="en-US" sz="1400" dirty="0">
                    <a:solidFill>
                      <a:schemeClr val="tx2">
                        <a:lumMod val="75000"/>
                      </a:schemeClr>
                    </a:solidFill>
                    <a:latin typeface=" Arial"/>
                  </a:rPr>
                  <a:t>. This option gives you max visibility of the group names. Place checkmarks in the following checkboxes:</a:t>
                </a:r>
              </a:p>
              <a:p>
                <a:endParaRPr lang="en-US" sz="1400" dirty="0">
                  <a:solidFill>
                    <a:schemeClr val="tx2">
                      <a:lumMod val="75000"/>
                    </a:schemeClr>
                  </a:solidFill>
                  <a:latin typeface=" Arial"/>
                </a:endParaRPr>
              </a:p>
              <a:p>
                <a:endParaRPr lang="en-US" sz="1400" dirty="0">
                  <a:solidFill>
                    <a:schemeClr val="tx2">
                      <a:lumMod val="75000"/>
                    </a:schemeClr>
                  </a:solidFill>
                  <a:latin typeface=" Arial"/>
                </a:endParaRPr>
              </a:p>
              <a:p>
                <a:endParaRPr lang="en-US" sz="1400" dirty="0">
                  <a:solidFill>
                    <a:schemeClr val="tx2">
                      <a:lumMod val="75000"/>
                    </a:schemeClr>
                  </a:solidFill>
                  <a:latin typeface=" Arial"/>
                </a:endParaRPr>
              </a:p>
              <a:p>
                <a:endParaRPr lang="en-US" sz="1400" dirty="0">
                  <a:solidFill>
                    <a:schemeClr val="tx2">
                      <a:lumMod val="75000"/>
                    </a:schemeClr>
                  </a:solidFill>
                  <a:latin typeface=" Arial"/>
                </a:endParaRPr>
              </a:p>
              <a:p>
                <a:endParaRPr lang="en-US" sz="1400" dirty="0">
                  <a:solidFill>
                    <a:schemeClr val="tx2">
                      <a:lumMod val="75000"/>
                    </a:schemeClr>
                  </a:solidFill>
                  <a:latin typeface=" Arial"/>
                </a:endParaRPr>
              </a:p>
              <a:p>
                <a:endParaRPr lang="en-US" sz="1400" dirty="0">
                  <a:solidFill>
                    <a:schemeClr val="tx2">
                      <a:lumMod val="75000"/>
                    </a:schemeClr>
                  </a:solidFill>
                  <a:latin typeface=" Arial"/>
                </a:endParaRPr>
              </a:p>
              <a:p>
                <a:endParaRPr lang="en-US" sz="1400" dirty="0">
                  <a:solidFill>
                    <a:schemeClr val="tx2">
                      <a:lumMod val="75000"/>
                    </a:schemeClr>
                  </a:solidFill>
                  <a:latin typeface=" Arial"/>
                </a:endParaRPr>
              </a:p>
            </p:txBody>
          </p:sp>
        </p:grpSp>
        <p:sp>
          <p:nvSpPr>
            <p:cNvPr id="53" name="Rectangle 52"/>
            <p:cNvSpPr/>
            <p:nvPr/>
          </p:nvSpPr>
          <p:spPr>
            <a:xfrm>
              <a:off x="8182709" y="5124288"/>
              <a:ext cx="1746736" cy="1116399"/>
            </a:xfrm>
            <a:prstGeom prst="rect">
              <a:avLst/>
            </a:prstGeom>
            <a:gradFill>
              <a:gsLst>
                <a:gs pos="0">
                  <a:srgbClr val="FFC000"/>
                </a:gs>
                <a:gs pos="74000">
                  <a:srgbClr val="FFFF00"/>
                </a:gs>
                <a:gs pos="83000">
                  <a:srgbClr val="FFFF00"/>
                </a:gs>
                <a:gs pos="100000">
                  <a:srgbClr val="FFC000"/>
                </a:gs>
              </a:gsLst>
              <a:lin ang="5400000" scaled="1"/>
            </a:gradFill>
            <a:ln>
              <a:gradFill>
                <a:gsLst>
                  <a:gs pos="0">
                    <a:srgbClr val="FFC000"/>
                  </a:gs>
                  <a:gs pos="74000">
                    <a:srgbClr val="FFFF00"/>
                  </a:gs>
                  <a:gs pos="83000">
                    <a:srgbClr val="FFFF00"/>
                  </a:gs>
                  <a:gs pos="100000">
                    <a:srgbClr val="FFC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Wingdings" panose="05000000000000000000" pitchFamily="2" charset="2"/>
                <a:buChar char="§"/>
              </a:pPr>
              <a:r>
                <a:rPr lang="en-US" sz="1100" dirty="0">
                  <a:solidFill>
                    <a:schemeClr val="tx2">
                      <a:lumMod val="75000"/>
                    </a:schemeClr>
                  </a:solidFill>
                  <a:latin typeface=" Arial"/>
                </a:rPr>
                <a:t>CalendarMenu</a:t>
              </a:r>
            </a:p>
            <a:p>
              <a:pPr marL="171450" indent="-171450">
                <a:buFont typeface="Wingdings" panose="05000000000000000000" pitchFamily="2" charset="2"/>
                <a:buChar char="§"/>
              </a:pPr>
              <a:r>
                <a:rPr lang="en-US" sz="1100" dirty="0">
                  <a:solidFill>
                    <a:schemeClr val="tx2">
                      <a:lumMod val="75000"/>
                    </a:schemeClr>
                  </a:solidFill>
                  <a:latin typeface=" Arial"/>
                </a:rPr>
                <a:t>CATSMenu</a:t>
              </a:r>
            </a:p>
            <a:p>
              <a:pPr marL="171450" indent="-171450">
                <a:buFont typeface="Wingdings" panose="05000000000000000000" pitchFamily="2" charset="2"/>
                <a:buChar char="§"/>
              </a:pPr>
              <a:r>
                <a:rPr lang="en-US" sz="1100" dirty="0">
                  <a:solidFill>
                    <a:schemeClr val="tx2">
                      <a:lumMod val="75000"/>
                    </a:schemeClr>
                  </a:solidFill>
                  <a:latin typeface=" Arial"/>
                </a:rPr>
                <a:t>DAFormsMenu</a:t>
              </a:r>
            </a:p>
            <a:p>
              <a:pPr marL="171450" indent="-171450">
                <a:buFont typeface="Wingdings" panose="05000000000000000000" pitchFamily="2" charset="2"/>
                <a:buChar char="§"/>
              </a:pPr>
              <a:r>
                <a:rPr lang="en-US" sz="1100" dirty="0">
                  <a:solidFill>
                    <a:schemeClr val="tx2">
                      <a:lumMod val="75000"/>
                    </a:schemeClr>
                  </a:solidFill>
                  <a:latin typeface=" Arial"/>
                </a:rPr>
                <a:t>ITSPMenu</a:t>
              </a:r>
            </a:p>
            <a:p>
              <a:pPr marL="171450" indent="-171450">
                <a:buFont typeface="Wingdings" panose="05000000000000000000" pitchFamily="2" charset="2"/>
                <a:buChar char="§"/>
              </a:pPr>
              <a:r>
                <a:rPr lang="en-US" sz="1100" dirty="0">
                  <a:solidFill>
                    <a:schemeClr val="tx2">
                      <a:lumMod val="75000"/>
                    </a:schemeClr>
                  </a:solidFill>
                  <a:latin typeface=" Arial"/>
                </a:rPr>
                <a:t>DATA TransferMenu</a:t>
              </a:r>
            </a:p>
            <a:p>
              <a:pPr marL="171450" indent="-171450">
                <a:buFont typeface="Wingdings" panose="05000000000000000000" pitchFamily="2" charset="2"/>
                <a:buChar char="§"/>
              </a:pPr>
              <a:r>
                <a:rPr lang="en-US" sz="1100" dirty="0">
                  <a:solidFill>
                    <a:schemeClr val="tx2">
                      <a:lumMod val="75000"/>
                    </a:schemeClr>
                  </a:solidFill>
                  <a:latin typeface=" Arial"/>
                </a:rPr>
                <a:t>PlatoonManagerMenu</a:t>
              </a:r>
              <a:endParaRPr lang="en-US" sz="1100" dirty="0"/>
            </a:p>
          </p:txBody>
        </p:sp>
        <p:sp>
          <p:nvSpPr>
            <p:cNvPr id="55" name="Rectangle 54"/>
            <p:cNvSpPr/>
            <p:nvPr/>
          </p:nvSpPr>
          <p:spPr>
            <a:xfrm>
              <a:off x="9951608" y="5120365"/>
              <a:ext cx="1758875" cy="1120322"/>
            </a:xfrm>
            <a:prstGeom prst="rect">
              <a:avLst/>
            </a:prstGeom>
            <a:gradFill>
              <a:gsLst>
                <a:gs pos="0">
                  <a:srgbClr val="FFC000"/>
                </a:gs>
                <a:gs pos="74000">
                  <a:srgbClr val="FFFF00"/>
                </a:gs>
                <a:gs pos="83000">
                  <a:srgbClr val="FFFF00"/>
                </a:gs>
                <a:gs pos="100000">
                  <a:srgbClr val="FFC000"/>
                </a:gs>
              </a:gsLst>
              <a:lin ang="5400000" scaled="1"/>
            </a:gradFill>
            <a:ln>
              <a:gradFill>
                <a:gsLst>
                  <a:gs pos="0">
                    <a:srgbClr val="FFC000"/>
                  </a:gs>
                  <a:gs pos="74000">
                    <a:srgbClr val="FFFF00"/>
                  </a:gs>
                  <a:gs pos="83000">
                    <a:srgbClr val="FFFF00"/>
                  </a:gs>
                  <a:gs pos="100000">
                    <a:srgbClr val="FFC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Wingdings" panose="05000000000000000000" pitchFamily="2" charset="2"/>
                <a:buChar char="§"/>
              </a:pPr>
              <a:r>
                <a:rPr lang="en-US" sz="1100" dirty="0">
                  <a:solidFill>
                    <a:schemeClr val="tx2">
                      <a:lumMod val="75000"/>
                    </a:schemeClr>
                  </a:solidFill>
                  <a:latin typeface=" Arial"/>
                </a:rPr>
                <a:t>PlatoonMenu</a:t>
              </a:r>
            </a:p>
            <a:p>
              <a:pPr marL="171450" indent="-171450">
                <a:buFont typeface="Wingdings" panose="05000000000000000000" pitchFamily="2" charset="2"/>
                <a:buChar char="§"/>
              </a:pPr>
              <a:r>
                <a:rPr lang="en-US" sz="1100" dirty="0">
                  <a:solidFill>
                    <a:schemeClr val="tx2">
                      <a:lumMod val="75000"/>
                    </a:schemeClr>
                  </a:solidFill>
                  <a:latin typeface=" Arial"/>
                </a:rPr>
                <a:t>ReportingMenu</a:t>
              </a:r>
            </a:p>
            <a:p>
              <a:pPr marL="171450" indent="-171450">
                <a:buFont typeface="Wingdings" panose="05000000000000000000" pitchFamily="2" charset="2"/>
                <a:buChar char="§"/>
              </a:pPr>
              <a:r>
                <a:rPr lang="en-US" sz="1100" dirty="0">
                  <a:solidFill>
                    <a:schemeClr val="tx2">
                      <a:lumMod val="75000"/>
                    </a:schemeClr>
                  </a:solidFill>
                  <a:latin typeface=" Arial"/>
                </a:rPr>
                <a:t>TrainingExecuteMenu</a:t>
              </a:r>
            </a:p>
            <a:p>
              <a:pPr marL="171450" indent="-171450">
                <a:buFont typeface="Wingdings" panose="05000000000000000000" pitchFamily="2" charset="2"/>
                <a:buChar char="§"/>
              </a:pPr>
              <a:r>
                <a:rPr lang="en-US" sz="1100" dirty="0">
                  <a:solidFill>
                    <a:schemeClr val="tx2">
                      <a:lumMod val="75000"/>
                    </a:schemeClr>
                  </a:solidFill>
                  <a:latin typeface=" Arial"/>
                </a:rPr>
                <a:t>TrainingPlanMenu</a:t>
              </a:r>
            </a:p>
            <a:p>
              <a:pPr marL="171450" indent="-171450">
                <a:buFont typeface="Wingdings" panose="05000000000000000000" pitchFamily="2" charset="2"/>
                <a:buChar char="§"/>
              </a:pPr>
              <a:r>
                <a:rPr lang="en-US" sz="1100" dirty="0">
                  <a:solidFill>
                    <a:schemeClr val="tx2">
                      <a:lumMod val="75000"/>
                    </a:schemeClr>
                  </a:solidFill>
                  <a:latin typeface=" Arial"/>
                </a:rPr>
                <a:t>TrainingPrepareMenu</a:t>
              </a:r>
            </a:p>
          </p:txBody>
        </p:sp>
        <p:pic>
          <p:nvPicPr>
            <p:cNvPr id="57" name="Picture 56"/>
            <p:cNvPicPr>
              <a:picLocks noChangeAspect="1"/>
            </p:cNvPicPr>
            <p:nvPr/>
          </p:nvPicPr>
          <p:blipFill>
            <a:blip r:embed="rId11"/>
            <a:stretch>
              <a:fillRect/>
            </a:stretch>
          </p:blipFill>
          <p:spPr>
            <a:xfrm>
              <a:off x="8387117" y="1502692"/>
              <a:ext cx="647700" cy="142875"/>
            </a:xfrm>
            <a:prstGeom prst="rect">
              <a:avLst/>
            </a:prstGeom>
          </p:spPr>
        </p:pic>
        <p:pic>
          <p:nvPicPr>
            <p:cNvPr id="58" name="Picture 57"/>
            <p:cNvPicPr>
              <a:picLocks noChangeAspect="1"/>
            </p:cNvPicPr>
            <p:nvPr/>
          </p:nvPicPr>
          <p:blipFill>
            <a:blip r:embed="rId11"/>
            <a:stretch>
              <a:fillRect/>
            </a:stretch>
          </p:blipFill>
          <p:spPr>
            <a:xfrm>
              <a:off x="8633301" y="1781243"/>
              <a:ext cx="647700" cy="111146"/>
            </a:xfrm>
            <a:prstGeom prst="rect">
              <a:avLst/>
            </a:prstGeom>
          </p:spPr>
        </p:pic>
        <p:pic>
          <p:nvPicPr>
            <p:cNvPr id="59" name="Picture 58"/>
            <p:cNvPicPr>
              <a:picLocks noChangeAspect="1"/>
            </p:cNvPicPr>
            <p:nvPr/>
          </p:nvPicPr>
          <p:blipFill>
            <a:blip r:embed="rId11"/>
            <a:stretch>
              <a:fillRect/>
            </a:stretch>
          </p:blipFill>
          <p:spPr>
            <a:xfrm>
              <a:off x="8722690" y="1910417"/>
              <a:ext cx="647700" cy="111146"/>
            </a:xfrm>
            <a:prstGeom prst="rect">
              <a:avLst/>
            </a:prstGeom>
          </p:spPr>
        </p:pic>
        <p:pic>
          <p:nvPicPr>
            <p:cNvPr id="60" name="Picture 59"/>
            <p:cNvPicPr>
              <a:picLocks noChangeAspect="1"/>
            </p:cNvPicPr>
            <p:nvPr/>
          </p:nvPicPr>
          <p:blipFill>
            <a:blip r:embed="rId11"/>
            <a:stretch>
              <a:fillRect/>
            </a:stretch>
          </p:blipFill>
          <p:spPr>
            <a:xfrm>
              <a:off x="8787973" y="2109902"/>
              <a:ext cx="647700" cy="111146"/>
            </a:xfrm>
            <a:prstGeom prst="rect">
              <a:avLst/>
            </a:prstGeom>
          </p:spPr>
        </p:pic>
        <p:pic>
          <p:nvPicPr>
            <p:cNvPr id="61" name="Picture 60"/>
            <p:cNvPicPr>
              <a:picLocks noChangeAspect="1"/>
            </p:cNvPicPr>
            <p:nvPr/>
          </p:nvPicPr>
          <p:blipFill>
            <a:blip r:embed="rId11"/>
            <a:stretch>
              <a:fillRect/>
            </a:stretch>
          </p:blipFill>
          <p:spPr>
            <a:xfrm>
              <a:off x="8846588" y="2042799"/>
              <a:ext cx="647700" cy="111146"/>
            </a:xfrm>
            <a:prstGeom prst="rect">
              <a:avLst/>
            </a:prstGeom>
          </p:spPr>
        </p:pic>
        <p:pic>
          <p:nvPicPr>
            <p:cNvPr id="62" name="Picture 61"/>
            <p:cNvPicPr>
              <a:picLocks noChangeAspect="1"/>
            </p:cNvPicPr>
            <p:nvPr/>
          </p:nvPicPr>
          <p:blipFill>
            <a:blip r:embed="rId11"/>
            <a:stretch>
              <a:fillRect/>
            </a:stretch>
          </p:blipFill>
          <p:spPr>
            <a:xfrm>
              <a:off x="8880353" y="2289562"/>
              <a:ext cx="647700" cy="111146"/>
            </a:xfrm>
            <a:prstGeom prst="rect">
              <a:avLst/>
            </a:prstGeom>
          </p:spPr>
        </p:pic>
        <p:pic>
          <p:nvPicPr>
            <p:cNvPr id="63" name="Picture 62"/>
            <p:cNvPicPr>
              <a:picLocks noChangeAspect="1"/>
            </p:cNvPicPr>
            <p:nvPr/>
          </p:nvPicPr>
          <p:blipFill>
            <a:blip r:embed="rId11"/>
            <a:stretch>
              <a:fillRect/>
            </a:stretch>
          </p:blipFill>
          <p:spPr>
            <a:xfrm>
              <a:off x="8603489" y="2151128"/>
              <a:ext cx="855630" cy="146827"/>
            </a:xfrm>
            <a:prstGeom prst="rect">
              <a:avLst/>
            </a:prstGeom>
          </p:spPr>
        </p:pic>
        <p:pic>
          <p:nvPicPr>
            <p:cNvPr id="64" name="Picture 63"/>
            <p:cNvPicPr>
              <a:picLocks noChangeAspect="1"/>
            </p:cNvPicPr>
            <p:nvPr/>
          </p:nvPicPr>
          <p:blipFill>
            <a:blip r:embed="rId11"/>
            <a:stretch>
              <a:fillRect/>
            </a:stretch>
          </p:blipFill>
          <p:spPr>
            <a:xfrm>
              <a:off x="8964371" y="2339181"/>
              <a:ext cx="855630" cy="146827"/>
            </a:xfrm>
            <a:prstGeom prst="rect">
              <a:avLst/>
            </a:prstGeom>
          </p:spPr>
        </p:pic>
      </p:grpSp>
      <p:sp>
        <p:nvSpPr>
          <p:cNvPr id="3" name="TextBox 2"/>
          <p:cNvSpPr txBox="1"/>
          <p:nvPr/>
        </p:nvSpPr>
        <p:spPr>
          <a:xfrm>
            <a:off x="1475664" y="743169"/>
            <a:ext cx="5642243" cy="1077218"/>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square" rtlCol="0">
            <a:spAutoFit/>
          </a:bodyPr>
          <a:lstStyle/>
          <a:p>
            <a:pPr algn="ctr"/>
            <a:r>
              <a:rPr lang="en-US" sz="1400" b="1" dirty="0">
                <a:solidFill>
                  <a:schemeClr val="tx2">
                    <a:lumMod val="75000"/>
                  </a:schemeClr>
                </a:solidFill>
                <a:latin typeface=" Arial"/>
              </a:rPr>
              <a:t>Step 4</a:t>
            </a:r>
          </a:p>
          <a:p>
            <a:pPr algn="ctr"/>
            <a:endParaRPr lang="en-US" sz="800" b="1" dirty="0">
              <a:solidFill>
                <a:schemeClr val="tx2">
                  <a:lumMod val="75000"/>
                </a:schemeClr>
              </a:solidFill>
              <a:latin typeface=" Arial"/>
            </a:endParaRPr>
          </a:p>
          <a:p>
            <a:r>
              <a:rPr lang="en-US" sz="1400" dirty="0">
                <a:solidFill>
                  <a:schemeClr val="tx2">
                    <a:lumMod val="75000"/>
                  </a:schemeClr>
                </a:solidFill>
                <a:latin typeface=" Arial"/>
              </a:rPr>
              <a:t>Click the </a:t>
            </a:r>
            <a:r>
              <a:rPr lang="en-US" sz="1400" b="1" dirty="0">
                <a:solidFill>
                  <a:schemeClr val="tx2">
                    <a:lumMod val="75000"/>
                  </a:schemeClr>
                </a:solidFill>
                <a:latin typeface=" Arial"/>
              </a:rPr>
              <a:t> Plus </a:t>
            </a:r>
            <a:r>
              <a:rPr lang="en-US" sz="1400" dirty="0">
                <a:solidFill>
                  <a:schemeClr val="tx2">
                    <a:lumMod val="75000"/>
                  </a:schemeClr>
                </a:solidFill>
                <a:latin typeface=" Arial"/>
              </a:rPr>
              <a:t>(</a:t>
            </a:r>
            <a:r>
              <a:rPr lang="en-US" sz="1400" b="1" dirty="0">
                <a:solidFill>
                  <a:srgbClr val="00B050"/>
                </a:solidFill>
                <a:latin typeface=" Arial"/>
              </a:rPr>
              <a:t>+</a:t>
            </a:r>
            <a:r>
              <a:rPr lang="en-US" sz="1400" dirty="0">
                <a:latin typeface=" Arial"/>
              </a:rPr>
              <a:t>) </a:t>
            </a:r>
            <a:r>
              <a:rPr lang="en-US" sz="1400" dirty="0">
                <a:solidFill>
                  <a:schemeClr val="tx2">
                    <a:lumMod val="75000"/>
                  </a:schemeClr>
                </a:solidFill>
                <a:latin typeface=" Arial"/>
              </a:rPr>
              <a:t>icon to add user groups. </a:t>
            </a:r>
          </a:p>
          <a:p>
            <a:endParaRPr lang="en-US" sz="1400" dirty="0">
              <a:solidFill>
                <a:schemeClr val="tx2">
                  <a:lumMod val="75000"/>
                </a:schemeClr>
              </a:solidFill>
              <a:latin typeface=" Arial"/>
            </a:endParaRPr>
          </a:p>
          <a:p>
            <a:r>
              <a:rPr lang="en-US" sz="1400" dirty="0">
                <a:solidFill>
                  <a:schemeClr val="tx2">
                    <a:lumMod val="75000"/>
                  </a:schemeClr>
                </a:solidFill>
                <a:latin typeface=" Arial"/>
              </a:rPr>
              <a:t>The screen refreshes and the </a:t>
            </a:r>
            <a:r>
              <a:rPr lang="en-US" sz="1400" b="1" dirty="0">
                <a:solidFill>
                  <a:schemeClr val="tx2">
                    <a:lumMod val="75000"/>
                  </a:schemeClr>
                </a:solidFill>
                <a:latin typeface=" Arial"/>
              </a:rPr>
              <a:t>Add User to Groups </a:t>
            </a:r>
            <a:r>
              <a:rPr lang="en-US" sz="1400" dirty="0">
                <a:solidFill>
                  <a:schemeClr val="tx2">
                    <a:lumMod val="75000"/>
                  </a:schemeClr>
                </a:solidFill>
                <a:latin typeface=" Arial"/>
              </a:rPr>
              <a:t>window opens.</a:t>
            </a:r>
          </a:p>
        </p:txBody>
      </p:sp>
      <p:sp>
        <p:nvSpPr>
          <p:cNvPr id="8" name="TextBox 7"/>
          <p:cNvSpPr txBox="1"/>
          <p:nvPr/>
        </p:nvSpPr>
        <p:spPr>
          <a:xfrm>
            <a:off x="495779" y="5372736"/>
            <a:ext cx="2949175" cy="861774"/>
          </a:xfrm>
          <a:prstGeom prst="rect">
            <a:avLst/>
          </a:prstGeom>
          <a:gradFill>
            <a:gsLst>
              <a:gs pos="0">
                <a:srgbClr val="FFC000"/>
              </a:gs>
              <a:gs pos="74000">
                <a:srgbClr val="FFFF00"/>
              </a:gs>
              <a:gs pos="83000">
                <a:srgbClr val="FFFF00"/>
              </a:gs>
              <a:gs pos="100000">
                <a:srgbClr val="FFC000"/>
              </a:gs>
            </a:gsLst>
            <a:lin ang="5400000" scaled="1"/>
          </a:gradFill>
          <a:ln>
            <a:solidFill>
              <a:schemeClr val="tx1">
                <a:lumMod val="95000"/>
                <a:lumOff val="5000"/>
              </a:schemeClr>
            </a:solidFill>
          </a:ln>
        </p:spPr>
        <p:txBody>
          <a:bodyPr wrap="square" rtlCol="0">
            <a:spAutoFit/>
          </a:bodyPr>
          <a:lstStyle/>
          <a:p>
            <a:pPr algn="ctr"/>
            <a:r>
              <a:rPr lang="en-US" sz="1400" b="1" dirty="0">
                <a:solidFill>
                  <a:schemeClr val="tx2">
                    <a:lumMod val="75000"/>
                  </a:schemeClr>
                </a:solidFill>
                <a:latin typeface=" Arial"/>
              </a:rPr>
              <a:t>Step 5</a:t>
            </a:r>
          </a:p>
          <a:p>
            <a:endParaRPr lang="en-US" sz="800" b="1" dirty="0">
              <a:solidFill>
                <a:schemeClr val="tx2">
                  <a:lumMod val="75000"/>
                </a:schemeClr>
              </a:solidFill>
              <a:latin typeface=" Arial"/>
            </a:endParaRPr>
          </a:p>
          <a:p>
            <a:r>
              <a:rPr lang="en-US" sz="1400" b="1" dirty="0">
                <a:solidFill>
                  <a:schemeClr val="tx2">
                    <a:lumMod val="75000"/>
                  </a:schemeClr>
                </a:solidFill>
                <a:latin typeface=" Arial"/>
              </a:rPr>
              <a:t>Next</a:t>
            </a:r>
            <a:r>
              <a:rPr lang="en-US" sz="1400" dirty="0">
                <a:solidFill>
                  <a:schemeClr val="tx2">
                    <a:lumMod val="75000"/>
                  </a:schemeClr>
                </a:solidFill>
                <a:latin typeface=" Arial"/>
              </a:rPr>
              <a:t>, click the </a:t>
            </a:r>
            <a:r>
              <a:rPr lang="en-US" sz="1400" b="1" dirty="0">
                <a:solidFill>
                  <a:schemeClr val="tx2">
                    <a:lumMod val="75000"/>
                  </a:schemeClr>
                </a:solidFill>
                <a:latin typeface=" Arial"/>
              </a:rPr>
              <a:t>triangle expander </a:t>
            </a:r>
            <a:r>
              <a:rPr lang="en-US" sz="1400" dirty="0">
                <a:solidFill>
                  <a:schemeClr val="tx2">
                    <a:lumMod val="75000"/>
                  </a:schemeClr>
                </a:solidFill>
                <a:latin typeface=" Arial"/>
              </a:rPr>
              <a:t>icon to view subordinate units</a:t>
            </a:r>
            <a:r>
              <a:rPr lang="en-US" sz="1400" dirty="0">
                <a:latin typeface=" Arial"/>
              </a:rPr>
              <a:t>.</a:t>
            </a:r>
            <a:endParaRPr lang="en-US" sz="1400" dirty="0">
              <a:solidFill>
                <a:schemeClr val="tx2">
                  <a:lumMod val="75000"/>
                </a:schemeClr>
              </a:solidFill>
              <a:latin typeface=" Arial"/>
            </a:endParaRPr>
          </a:p>
        </p:txBody>
      </p:sp>
      <p:sp>
        <p:nvSpPr>
          <p:cNvPr id="10" name="TextBox 9"/>
          <p:cNvSpPr txBox="1"/>
          <p:nvPr/>
        </p:nvSpPr>
        <p:spPr>
          <a:xfrm>
            <a:off x="4004821" y="4298814"/>
            <a:ext cx="3568709" cy="1508105"/>
          </a:xfrm>
          <a:prstGeom prst="rect">
            <a:avLst/>
          </a:prstGeom>
          <a:gradFill>
            <a:gsLst>
              <a:gs pos="0">
                <a:srgbClr val="FFC000"/>
              </a:gs>
              <a:gs pos="74000">
                <a:srgbClr val="FFFF00"/>
              </a:gs>
              <a:gs pos="83000">
                <a:srgbClr val="FFFF00"/>
              </a:gs>
              <a:gs pos="100000">
                <a:srgbClr val="FFC000"/>
              </a:gs>
            </a:gsLst>
            <a:lin ang="5400000" scaled="1"/>
          </a:gradFill>
          <a:ln>
            <a:solidFill>
              <a:schemeClr val="tx1">
                <a:lumMod val="95000"/>
                <a:lumOff val="5000"/>
              </a:schemeClr>
            </a:solidFill>
          </a:ln>
        </p:spPr>
        <p:txBody>
          <a:bodyPr wrap="square" rtlCol="0">
            <a:spAutoFit/>
          </a:bodyPr>
          <a:lstStyle/>
          <a:p>
            <a:pPr algn="ctr"/>
            <a:r>
              <a:rPr lang="en-US" sz="1400" b="1" dirty="0">
                <a:solidFill>
                  <a:schemeClr val="tx2">
                    <a:lumMod val="75000"/>
                  </a:schemeClr>
                </a:solidFill>
                <a:latin typeface=" Arial"/>
              </a:rPr>
              <a:t>Step 6</a:t>
            </a:r>
          </a:p>
          <a:p>
            <a:endParaRPr lang="en-US" sz="800" b="1" dirty="0">
              <a:solidFill>
                <a:schemeClr val="tx2">
                  <a:lumMod val="75000"/>
                </a:schemeClr>
              </a:solidFill>
              <a:latin typeface=" Arial"/>
            </a:endParaRPr>
          </a:p>
          <a:p>
            <a:r>
              <a:rPr lang="en-US" sz="1400" dirty="0">
                <a:solidFill>
                  <a:schemeClr val="tx2">
                    <a:lumMod val="75000"/>
                  </a:schemeClr>
                </a:solidFill>
                <a:latin typeface=" Arial"/>
              </a:rPr>
              <a:t>To select all units place a checkmark in the top checkbox by parent unit </a:t>
            </a:r>
          </a:p>
          <a:p>
            <a:endParaRPr lang="en-US" sz="1400" dirty="0">
              <a:solidFill>
                <a:schemeClr val="tx2">
                  <a:lumMod val="75000"/>
                </a:schemeClr>
              </a:solidFill>
              <a:latin typeface=" Arial"/>
            </a:endParaRPr>
          </a:p>
          <a:p>
            <a:r>
              <a:rPr lang="en-US" sz="1400" dirty="0">
                <a:solidFill>
                  <a:schemeClr val="tx2">
                    <a:lumMod val="75000"/>
                  </a:schemeClr>
                </a:solidFill>
                <a:latin typeface=" Arial"/>
              </a:rPr>
              <a:t>To select individual units place checkmarks in the appropriate checkboxes</a:t>
            </a:r>
            <a:r>
              <a:rPr lang="en-US" sz="1400" dirty="0">
                <a:latin typeface=" Arial"/>
              </a:rPr>
              <a:t>.</a:t>
            </a:r>
            <a:endParaRPr lang="en-US" sz="1400" dirty="0">
              <a:solidFill>
                <a:schemeClr val="tx2">
                  <a:lumMod val="75000"/>
                </a:schemeClr>
              </a:solidFill>
              <a:latin typeface=" Arial"/>
            </a:endParaRPr>
          </a:p>
        </p:txBody>
      </p:sp>
      <p:sp>
        <p:nvSpPr>
          <p:cNvPr id="52" name="Rectangle 51"/>
          <p:cNvSpPr/>
          <p:nvPr/>
        </p:nvSpPr>
        <p:spPr>
          <a:xfrm>
            <a:off x="362969" y="3266370"/>
            <a:ext cx="222994" cy="17015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Slide Number Placeholder 4"/>
          <p:cNvSpPr txBox="1">
            <a:spLocks/>
          </p:cNvSpPr>
          <p:nvPr/>
        </p:nvSpPr>
        <p:spPr>
          <a:xfrm>
            <a:off x="11582400" y="6492875"/>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rPr>
              <a:t>18</a:t>
            </a:r>
          </a:p>
        </p:txBody>
      </p:sp>
    </p:spTree>
    <p:extLst>
      <p:ext uri="{BB962C8B-B14F-4D97-AF65-F5344CB8AC3E}">
        <p14:creationId xmlns:p14="http://schemas.microsoft.com/office/powerpoint/2010/main" val="2421286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27463" y="33605"/>
            <a:ext cx="6064537" cy="584775"/>
          </a:xfrm>
          <a:prstGeom prst="rect">
            <a:avLst/>
          </a:prstGeom>
          <a:noFill/>
        </p:spPr>
        <p:txBody>
          <a:bodyPr wrap="square" rtlCol="0">
            <a:spAutoFit/>
          </a:bodyPr>
          <a:lstStyle/>
          <a:p>
            <a:pPr algn="ctr"/>
            <a:r>
              <a:rPr lang="en-US" sz="3200" b="1" dirty="0">
                <a:cs typeface="Arial" panose="020B0604020202020204" pitchFamily="34" charset="0"/>
              </a:rPr>
              <a:t>Create User</a:t>
            </a:r>
          </a:p>
        </p:txBody>
      </p:sp>
      <p:pic>
        <p:nvPicPr>
          <p:cNvPr id="3" name="Picture 2"/>
          <p:cNvPicPr>
            <a:picLocks noChangeAspect="1"/>
          </p:cNvPicPr>
          <p:nvPr/>
        </p:nvPicPr>
        <p:blipFill rotWithShape="1">
          <a:blip r:embed="rId3"/>
          <a:srcRect l="413" t="69870" r="67112" b="12987"/>
          <a:stretch/>
        </p:blipFill>
        <p:spPr>
          <a:xfrm>
            <a:off x="0" y="637646"/>
            <a:ext cx="12192000" cy="1206731"/>
          </a:xfrm>
          <a:prstGeom prst="rect">
            <a:avLst/>
          </a:prstGeom>
          <a:noFill/>
          <a:ln w="9525">
            <a:solidFill>
              <a:schemeClr val="bg1">
                <a:lumMod val="75000"/>
              </a:schemeClr>
            </a:solidFill>
          </a:ln>
        </p:spPr>
      </p:pic>
      <p:sp>
        <p:nvSpPr>
          <p:cNvPr id="12" name="Rectangle 11"/>
          <p:cNvSpPr/>
          <p:nvPr/>
        </p:nvSpPr>
        <p:spPr>
          <a:xfrm>
            <a:off x="20250" y="999249"/>
            <a:ext cx="1016428" cy="1875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p:cNvGrpSpPr/>
          <p:nvPr/>
        </p:nvGrpSpPr>
        <p:grpSpPr>
          <a:xfrm>
            <a:off x="74321" y="2779885"/>
            <a:ext cx="3690153" cy="2872759"/>
            <a:chOff x="1059136" y="2921329"/>
            <a:chExt cx="3396343" cy="2547259"/>
          </a:xfrm>
        </p:grpSpPr>
        <p:pic>
          <p:nvPicPr>
            <p:cNvPr id="10" name="Picture 9"/>
            <p:cNvPicPr>
              <a:picLocks noChangeAspect="1"/>
            </p:cNvPicPr>
            <p:nvPr/>
          </p:nvPicPr>
          <p:blipFill rotWithShape="1">
            <a:blip r:embed="rId4"/>
            <a:srcRect l="9837" t="27792" r="76526" b="17663"/>
            <a:stretch/>
          </p:blipFill>
          <p:spPr>
            <a:xfrm>
              <a:off x="1059136" y="2921329"/>
              <a:ext cx="3396343" cy="2547259"/>
            </a:xfrm>
            <a:prstGeom prst="rect">
              <a:avLst/>
            </a:prstGeom>
            <a:ln w="22225">
              <a:solidFill>
                <a:schemeClr val="accent1">
                  <a:lumMod val="50000"/>
                </a:schemeClr>
              </a:solidFill>
            </a:ln>
          </p:spPr>
        </p:pic>
        <p:grpSp>
          <p:nvGrpSpPr>
            <p:cNvPr id="16" name="Group 15"/>
            <p:cNvGrpSpPr/>
            <p:nvPr/>
          </p:nvGrpSpPr>
          <p:grpSpPr>
            <a:xfrm>
              <a:off x="1283710" y="3473719"/>
              <a:ext cx="1487770" cy="233217"/>
              <a:chOff x="1283710" y="3473719"/>
              <a:chExt cx="1487770" cy="233217"/>
            </a:xfrm>
          </p:grpSpPr>
          <p:pic>
            <p:nvPicPr>
              <p:cNvPr id="11" name="Picture 10"/>
              <p:cNvPicPr>
                <a:picLocks noChangeAspect="1"/>
              </p:cNvPicPr>
              <p:nvPr/>
            </p:nvPicPr>
            <p:blipFill>
              <a:blip r:embed="rId5"/>
              <a:stretch>
                <a:fillRect/>
              </a:stretch>
            </p:blipFill>
            <p:spPr>
              <a:xfrm>
                <a:off x="1283710" y="3473719"/>
                <a:ext cx="1487769" cy="233217"/>
              </a:xfrm>
              <a:prstGeom prst="rect">
                <a:avLst/>
              </a:prstGeom>
            </p:spPr>
          </p:pic>
          <p:pic>
            <p:nvPicPr>
              <p:cNvPr id="15" name="Picture 14"/>
              <p:cNvPicPr>
                <a:picLocks noChangeAspect="1"/>
              </p:cNvPicPr>
              <p:nvPr/>
            </p:nvPicPr>
            <p:blipFill>
              <a:blip r:embed="rId6"/>
              <a:stretch>
                <a:fillRect/>
              </a:stretch>
            </p:blipFill>
            <p:spPr>
              <a:xfrm>
                <a:off x="2023196" y="3503671"/>
                <a:ext cx="748284" cy="168627"/>
              </a:xfrm>
              <a:prstGeom prst="rect">
                <a:avLst/>
              </a:prstGeom>
            </p:spPr>
          </p:pic>
        </p:grpSp>
      </p:grpSp>
      <p:grpSp>
        <p:nvGrpSpPr>
          <p:cNvPr id="35" name="Group 34"/>
          <p:cNvGrpSpPr/>
          <p:nvPr/>
        </p:nvGrpSpPr>
        <p:grpSpPr>
          <a:xfrm>
            <a:off x="4031165" y="2086062"/>
            <a:ext cx="3690153" cy="2826873"/>
            <a:chOff x="4369227" y="2376135"/>
            <a:chExt cx="3690153" cy="2826873"/>
          </a:xfrm>
        </p:grpSpPr>
        <p:pic>
          <p:nvPicPr>
            <p:cNvPr id="24" name="Picture 23"/>
            <p:cNvPicPr>
              <a:picLocks noChangeAspect="1"/>
            </p:cNvPicPr>
            <p:nvPr/>
          </p:nvPicPr>
          <p:blipFill rotWithShape="1">
            <a:blip r:embed="rId7"/>
            <a:srcRect l="9935" t="28831" r="76623" b="17143"/>
            <a:stretch/>
          </p:blipFill>
          <p:spPr>
            <a:xfrm>
              <a:off x="4369227" y="2376135"/>
              <a:ext cx="3690153" cy="2826873"/>
            </a:xfrm>
            <a:prstGeom prst="rect">
              <a:avLst/>
            </a:prstGeom>
            <a:ln w="22225">
              <a:solidFill>
                <a:schemeClr val="accent1">
                  <a:lumMod val="50000"/>
                </a:schemeClr>
              </a:solidFill>
            </a:ln>
          </p:spPr>
        </p:pic>
        <p:pic>
          <p:nvPicPr>
            <p:cNvPr id="29" name="Picture 28"/>
            <p:cNvPicPr>
              <a:picLocks noChangeAspect="1"/>
            </p:cNvPicPr>
            <p:nvPr/>
          </p:nvPicPr>
          <p:blipFill>
            <a:blip r:embed="rId8"/>
            <a:stretch>
              <a:fillRect/>
            </a:stretch>
          </p:blipFill>
          <p:spPr>
            <a:xfrm>
              <a:off x="4759302" y="2946758"/>
              <a:ext cx="495300" cy="104775"/>
            </a:xfrm>
            <a:prstGeom prst="rect">
              <a:avLst/>
            </a:prstGeom>
          </p:spPr>
        </p:pic>
        <p:pic>
          <p:nvPicPr>
            <p:cNvPr id="30" name="Picture 29"/>
            <p:cNvPicPr>
              <a:picLocks noChangeAspect="1"/>
            </p:cNvPicPr>
            <p:nvPr/>
          </p:nvPicPr>
          <p:blipFill>
            <a:blip r:embed="rId8"/>
            <a:stretch>
              <a:fillRect/>
            </a:stretch>
          </p:blipFill>
          <p:spPr>
            <a:xfrm>
              <a:off x="5172598" y="3168403"/>
              <a:ext cx="495300" cy="104775"/>
            </a:xfrm>
            <a:prstGeom prst="rect">
              <a:avLst/>
            </a:prstGeom>
          </p:spPr>
        </p:pic>
        <p:pic>
          <p:nvPicPr>
            <p:cNvPr id="31" name="Picture 30"/>
            <p:cNvPicPr>
              <a:picLocks noChangeAspect="1"/>
            </p:cNvPicPr>
            <p:nvPr/>
          </p:nvPicPr>
          <p:blipFill>
            <a:blip r:embed="rId8"/>
            <a:stretch>
              <a:fillRect/>
            </a:stretch>
          </p:blipFill>
          <p:spPr>
            <a:xfrm>
              <a:off x="5086224" y="3274371"/>
              <a:ext cx="495300" cy="104775"/>
            </a:xfrm>
            <a:prstGeom prst="rect">
              <a:avLst/>
            </a:prstGeom>
          </p:spPr>
        </p:pic>
        <p:pic>
          <p:nvPicPr>
            <p:cNvPr id="32" name="Picture 31"/>
            <p:cNvPicPr>
              <a:picLocks noChangeAspect="1"/>
            </p:cNvPicPr>
            <p:nvPr/>
          </p:nvPicPr>
          <p:blipFill>
            <a:blip r:embed="rId8"/>
            <a:stretch>
              <a:fillRect/>
            </a:stretch>
          </p:blipFill>
          <p:spPr>
            <a:xfrm>
              <a:off x="5188216" y="3404564"/>
              <a:ext cx="495300" cy="104775"/>
            </a:xfrm>
            <a:prstGeom prst="rect">
              <a:avLst/>
            </a:prstGeom>
          </p:spPr>
        </p:pic>
        <p:pic>
          <p:nvPicPr>
            <p:cNvPr id="33" name="Picture 32"/>
            <p:cNvPicPr>
              <a:picLocks noChangeAspect="1"/>
            </p:cNvPicPr>
            <p:nvPr/>
          </p:nvPicPr>
          <p:blipFill>
            <a:blip r:embed="rId8"/>
            <a:stretch>
              <a:fillRect/>
            </a:stretch>
          </p:blipFill>
          <p:spPr>
            <a:xfrm>
              <a:off x="5374245" y="3522578"/>
              <a:ext cx="495300" cy="104775"/>
            </a:xfrm>
            <a:prstGeom prst="rect">
              <a:avLst/>
            </a:prstGeom>
          </p:spPr>
        </p:pic>
        <p:pic>
          <p:nvPicPr>
            <p:cNvPr id="34" name="Picture 33"/>
            <p:cNvPicPr>
              <a:picLocks noChangeAspect="1"/>
            </p:cNvPicPr>
            <p:nvPr/>
          </p:nvPicPr>
          <p:blipFill>
            <a:blip r:embed="rId8"/>
            <a:stretch>
              <a:fillRect/>
            </a:stretch>
          </p:blipFill>
          <p:spPr>
            <a:xfrm>
              <a:off x="5233988" y="3642445"/>
              <a:ext cx="495300" cy="104775"/>
            </a:xfrm>
            <a:prstGeom prst="rect">
              <a:avLst/>
            </a:prstGeom>
          </p:spPr>
        </p:pic>
      </p:grpSp>
      <p:sp>
        <p:nvSpPr>
          <p:cNvPr id="41" name="Rectangle 40"/>
          <p:cNvSpPr/>
          <p:nvPr/>
        </p:nvSpPr>
        <p:spPr>
          <a:xfrm>
            <a:off x="8264287" y="5226101"/>
            <a:ext cx="1766204" cy="597718"/>
          </a:xfrm>
          <a:prstGeom prst="rect">
            <a:avLst/>
          </a:prstGeom>
          <a:gradFill>
            <a:gsLst>
              <a:gs pos="0">
                <a:srgbClr val="FFC000"/>
              </a:gs>
              <a:gs pos="74000">
                <a:srgbClr val="FFFF00"/>
              </a:gs>
              <a:gs pos="83000">
                <a:srgbClr val="FFFF00"/>
              </a:gs>
              <a:gs pos="100000">
                <a:srgbClr val="FFC000"/>
              </a:gs>
            </a:gsLst>
            <a:lin ang="5400000" scaled="1"/>
          </a:gradFill>
          <a:ln>
            <a:gradFill>
              <a:gsLst>
                <a:gs pos="0">
                  <a:srgbClr val="FFC000"/>
                </a:gs>
                <a:gs pos="74000">
                  <a:srgbClr val="FFFF00"/>
                </a:gs>
                <a:gs pos="83000">
                  <a:srgbClr val="FFFF00"/>
                </a:gs>
                <a:gs pos="100000">
                  <a:srgbClr val="FFC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Wingdings" panose="05000000000000000000" pitchFamily="2" charset="2"/>
              <a:buChar char="§"/>
            </a:pPr>
            <a:r>
              <a:rPr lang="en-US" sz="1100" dirty="0">
                <a:solidFill>
                  <a:schemeClr val="tx2">
                    <a:lumMod val="75000"/>
                  </a:schemeClr>
                </a:solidFill>
                <a:latin typeface=" Arial"/>
              </a:rPr>
              <a:t>ManageUsers</a:t>
            </a:r>
          </a:p>
          <a:p>
            <a:pPr marL="171450" indent="-171450">
              <a:buFont typeface="Wingdings" panose="05000000000000000000" pitchFamily="2" charset="2"/>
              <a:buChar char="§"/>
            </a:pPr>
            <a:r>
              <a:rPr lang="en-US" sz="1100" dirty="0">
                <a:solidFill>
                  <a:schemeClr val="tx2">
                    <a:lumMod val="75000"/>
                  </a:schemeClr>
                </a:solidFill>
                <a:latin typeface=" Arial"/>
              </a:rPr>
              <a:t>SharedEventList</a:t>
            </a:r>
          </a:p>
        </p:txBody>
      </p:sp>
      <p:sp>
        <p:nvSpPr>
          <p:cNvPr id="54" name="Rectangle 53"/>
          <p:cNvSpPr/>
          <p:nvPr/>
        </p:nvSpPr>
        <p:spPr>
          <a:xfrm>
            <a:off x="9826067" y="5226101"/>
            <a:ext cx="2037040" cy="597717"/>
          </a:xfrm>
          <a:prstGeom prst="rect">
            <a:avLst/>
          </a:prstGeom>
          <a:gradFill>
            <a:gsLst>
              <a:gs pos="0">
                <a:srgbClr val="FFC000"/>
              </a:gs>
              <a:gs pos="74000">
                <a:srgbClr val="FFFF00"/>
              </a:gs>
              <a:gs pos="83000">
                <a:srgbClr val="FFFF00"/>
              </a:gs>
              <a:gs pos="100000">
                <a:srgbClr val="FFC000"/>
              </a:gs>
            </a:gsLst>
            <a:lin ang="5400000" scaled="1"/>
          </a:gradFill>
          <a:ln>
            <a:gradFill>
              <a:gsLst>
                <a:gs pos="0">
                  <a:srgbClr val="FFC000"/>
                </a:gs>
                <a:gs pos="74000">
                  <a:srgbClr val="FFFF00"/>
                </a:gs>
                <a:gs pos="83000">
                  <a:srgbClr val="FFFF00"/>
                </a:gs>
                <a:gs pos="100000">
                  <a:srgbClr val="FFC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Wingdings" panose="05000000000000000000" pitchFamily="2" charset="2"/>
              <a:buChar char="§"/>
            </a:pPr>
            <a:r>
              <a:rPr lang="en-US" sz="1100" dirty="0">
                <a:solidFill>
                  <a:schemeClr val="tx2">
                    <a:lumMod val="75000"/>
                  </a:schemeClr>
                </a:solidFill>
                <a:latin typeface=" Arial"/>
              </a:rPr>
              <a:t>ManageCrew</a:t>
            </a:r>
          </a:p>
          <a:p>
            <a:pPr marL="171450" indent="-171450">
              <a:buFont typeface="Wingdings" panose="05000000000000000000" pitchFamily="2" charset="2"/>
              <a:buChar char="§"/>
            </a:pPr>
            <a:r>
              <a:rPr lang="en-US" sz="1100" dirty="0">
                <a:solidFill>
                  <a:schemeClr val="tx2">
                    <a:lumMod val="75000"/>
                  </a:schemeClr>
                </a:solidFill>
                <a:latin typeface=" Arial"/>
              </a:rPr>
              <a:t>ManageGunnerySettings</a:t>
            </a:r>
          </a:p>
        </p:txBody>
      </p:sp>
      <p:grpSp>
        <p:nvGrpSpPr>
          <p:cNvPr id="52" name="Group 51"/>
          <p:cNvGrpSpPr/>
          <p:nvPr/>
        </p:nvGrpSpPr>
        <p:grpSpPr>
          <a:xfrm>
            <a:off x="8144165" y="727877"/>
            <a:ext cx="3690152" cy="3106616"/>
            <a:chOff x="8264895" y="727877"/>
            <a:chExt cx="3690152" cy="3106616"/>
          </a:xfrm>
        </p:grpSpPr>
        <p:grpSp>
          <p:nvGrpSpPr>
            <p:cNvPr id="45" name="Group 44"/>
            <p:cNvGrpSpPr/>
            <p:nvPr/>
          </p:nvGrpSpPr>
          <p:grpSpPr>
            <a:xfrm>
              <a:off x="8264895" y="727877"/>
              <a:ext cx="3690152" cy="3106616"/>
              <a:chOff x="8264895" y="727877"/>
              <a:chExt cx="3690152" cy="3106616"/>
            </a:xfrm>
          </p:grpSpPr>
          <p:pic>
            <p:nvPicPr>
              <p:cNvPr id="40" name="Picture 39"/>
              <p:cNvPicPr>
                <a:picLocks noChangeAspect="1"/>
              </p:cNvPicPr>
              <p:nvPr/>
            </p:nvPicPr>
            <p:blipFill rotWithShape="1">
              <a:blip r:embed="rId9"/>
              <a:srcRect l="9830" t="27793" r="76331" b="16624"/>
              <a:stretch/>
            </p:blipFill>
            <p:spPr>
              <a:xfrm>
                <a:off x="8264895" y="727877"/>
                <a:ext cx="3690152" cy="3106616"/>
              </a:xfrm>
              <a:prstGeom prst="rect">
                <a:avLst/>
              </a:prstGeom>
              <a:ln w="22225">
                <a:solidFill>
                  <a:schemeClr val="accent1">
                    <a:lumMod val="50000"/>
                  </a:schemeClr>
                </a:solidFill>
              </a:ln>
            </p:spPr>
          </p:pic>
          <p:sp>
            <p:nvSpPr>
              <p:cNvPr id="43" name="Rectangle 42"/>
              <p:cNvSpPr/>
              <p:nvPr/>
            </p:nvSpPr>
            <p:spPr>
              <a:xfrm>
                <a:off x="8301887" y="2709663"/>
                <a:ext cx="3470514" cy="10013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6" name="Picture 45"/>
            <p:cNvPicPr>
              <a:picLocks noChangeAspect="1"/>
            </p:cNvPicPr>
            <p:nvPr/>
          </p:nvPicPr>
          <p:blipFill>
            <a:blip r:embed="rId10"/>
            <a:stretch>
              <a:fillRect/>
            </a:stretch>
          </p:blipFill>
          <p:spPr>
            <a:xfrm>
              <a:off x="8985635" y="1758321"/>
              <a:ext cx="381000" cy="95250"/>
            </a:xfrm>
            <a:prstGeom prst="rect">
              <a:avLst/>
            </a:prstGeom>
          </p:spPr>
        </p:pic>
        <p:pic>
          <p:nvPicPr>
            <p:cNvPr id="47" name="Picture 46"/>
            <p:cNvPicPr>
              <a:picLocks noChangeAspect="1"/>
            </p:cNvPicPr>
            <p:nvPr/>
          </p:nvPicPr>
          <p:blipFill>
            <a:blip r:embed="rId10"/>
            <a:stretch>
              <a:fillRect/>
            </a:stretch>
          </p:blipFill>
          <p:spPr>
            <a:xfrm>
              <a:off x="9098464" y="1882899"/>
              <a:ext cx="381000" cy="95250"/>
            </a:xfrm>
            <a:prstGeom prst="rect">
              <a:avLst/>
            </a:prstGeom>
          </p:spPr>
        </p:pic>
        <p:pic>
          <p:nvPicPr>
            <p:cNvPr id="48" name="Picture 47"/>
            <p:cNvPicPr>
              <a:picLocks noChangeAspect="1"/>
            </p:cNvPicPr>
            <p:nvPr/>
          </p:nvPicPr>
          <p:blipFill>
            <a:blip r:embed="rId10"/>
            <a:stretch>
              <a:fillRect/>
            </a:stretch>
          </p:blipFill>
          <p:spPr>
            <a:xfrm>
              <a:off x="9124438" y="2236504"/>
              <a:ext cx="381000" cy="95250"/>
            </a:xfrm>
            <a:prstGeom prst="rect">
              <a:avLst/>
            </a:prstGeom>
          </p:spPr>
        </p:pic>
        <p:pic>
          <p:nvPicPr>
            <p:cNvPr id="49" name="Picture 48"/>
            <p:cNvPicPr>
              <a:picLocks noChangeAspect="1"/>
            </p:cNvPicPr>
            <p:nvPr/>
          </p:nvPicPr>
          <p:blipFill>
            <a:blip r:embed="rId10"/>
            <a:stretch>
              <a:fillRect/>
            </a:stretch>
          </p:blipFill>
          <p:spPr>
            <a:xfrm>
              <a:off x="9082763" y="1642460"/>
              <a:ext cx="381000" cy="95250"/>
            </a:xfrm>
            <a:prstGeom prst="rect">
              <a:avLst/>
            </a:prstGeom>
          </p:spPr>
        </p:pic>
        <p:pic>
          <p:nvPicPr>
            <p:cNvPr id="50" name="Picture 49"/>
            <p:cNvPicPr>
              <a:picLocks noChangeAspect="1"/>
            </p:cNvPicPr>
            <p:nvPr/>
          </p:nvPicPr>
          <p:blipFill>
            <a:blip r:embed="rId10"/>
            <a:stretch>
              <a:fillRect/>
            </a:stretch>
          </p:blipFill>
          <p:spPr>
            <a:xfrm>
              <a:off x="9141631" y="2130142"/>
              <a:ext cx="381000" cy="95250"/>
            </a:xfrm>
            <a:prstGeom prst="rect">
              <a:avLst/>
            </a:prstGeom>
          </p:spPr>
        </p:pic>
        <p:pic>
          <p:nvPicPr>
            <p:cNvPr id="51" name="Picture 50"/>
            <p:cNvPicPr>
              <a:picLocks noChangeAspect="1"/>
            </p:cNvPicPr>
            <p:nvPr/>
          </p:nvPicPr>
          <p:blipFill>
            <a:blip r:embed="rId10"/>
            <a:stretch>
              <a:fillRect/>
            </a:stretch>
          </p:blipFill>
          <p:spPr>
            <a:xfrm>
              <a:off x="9280461" y="1999424"/>
              <a:ext cx="381000" cy="95250"/>
            </a:xfrm>
            <a:prstGeom prst="rect">
              <a:avLst/>
            </a:prstGeom>
          </p:spPr>
        </p:pic>
        <p:pic>
          <p:nvPicPr>
            <p:cNvPr id="59" name="Picture 58"/>
            <p:cNvPicPr>
              <a:picLocks noChangeAspect="1"/>
            </p:cNvPicPr>
            <p:nvPr/>
          </p:nvPicPr>
          <p:blipFill>
            <a:blip r:embed="rId10"/>
            <a:stretch>
              <a:fillRect/>
            </a:stretch>
          </p:blipFill>
          <p:spPr>
            <a:xfrm>
              <a:off x="8681346" y="1396794"/>
              <a:ext cx="381000" cy="95250"/>
            </a:xfrm>
            <a:prstGeom prst="rect">
              <a:avLst/>
            </a:prstGeom>
          </p:spPr>
        </p:pic>
      </p:grpSp>
      <p:sp>
        <p:nvSpPr>
          <p:cNvPr id="2" name="TextBox 1"/>
          <p:cNvSpPr txBox="1"/>
          <p:nvPr/>
        </p:nvSpPr>
        <p:spPr>
          <a:xfrm>
            <a:off x="1507534" y="810822"/>
            <a:ext cx="5674316" cy="1077218"/>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square" rtlCol="0">
            <a:spAutoFit/>
          </a:bodyPr>
          <a:lstStyle/>
          <a:p>
            <a:pPr algn="ctr"/>
            <a:r>
              <a:rPr lang="en-US" sz="1400" b="1" dirty="0">
                <a:solidFill>
                  <a:schemeClr val="tx2">
                    <a:lumMod val="75000"/>
                  </a:schemeClr>
                </a:solidFill>
                <a:latin typeface=" Arial"/>
              </a:rPr>
              <a:t>Step 8</a:t>
            </a:r>
          </a:p>
          <a:p>
            <a:pPr algn="ctr"/>
            <a:endParaRPr lang="en-US" sz="800" dirty="0">
              <a:solidFill>
                <a:schemeClr val="tx2">
                  <a:lumMod val="75000"/>
                </a:schemeClr>
              </a:solidFill>
              <a:latin typeface=" Arial"/>
            </a:endParaRPr>
          </a:p>
          <a:p>
            <a:r>
              <a:rPr lang="en-US" sz="1400" dirty="0">
                <a:solidFill>
                  <a:schemeClr val="tx2">
                    <a:lumMod val="75000"/>
                  </a:schemeClr>
                </a:solidFill>
                <a:latin typeface=" Arial"/>
              </a:rPr>
              <a:t>Click the </a:t>
            </a:r>
            <a:r>
              <a:rPr lang="en-US" sz="1400" b="1" dirty="0">
                <a:solidFill>
                  <a:schemeClr val="tx2">
                    <a:lumMod val="75000"/>
                  </a:schemeClr>
                </a:solidFill>
                <a:latin typeface=" Arial"/>
              </a:rPr>
              <a:t>Plus </a:t>
            </a:r>
            <a:r>
              <a:rPr lang="en-US" sz="1400" dirty="0">
                <a:solidFill>
                  <a:schemeClr val="tx2">
                    <a:lumMod val="75000"/>
                  </a:schemeClr>
                </a:solidFill>
                <a:latin typeface=" Arial"/>
              </a:rPr>
              <a:t>(</a:t>
            </a:r>
            <a:r>
              <a:rPr lang="en-US" sz="1400" b="1" dirty="0">
                <a:solidFill>
                  <a:srgbClr val="00B050"/>
                </a:solidFill>
                <a:latin typeface=" Arial"/>
              </a:rPr>
              <a:t>+</a:t>
            </a:r>
            <a:r>
              <a:rPr lang="en-US" sz="1400" dirty="0">
                <a:latin typeface=" Arial"/>
              </a:rPr>
              <a:t>) </a:t>
            </a:r>
            <a:r>
              <a:rPr lang="en-US" sz="1400" dirty="0">
                <a:solidFill>
                  <a:schemeClr val="tx2">
                    <a:lumMod val="75000"/>
                  </a:schemeClr>
                </a:solidFill>
                <a:latin typeface=" Arial"/>
              </a:rPr>
              <a:t>icon to add user permissions. </a:t>
            </a:r>
          </a:p>
          <a:p>
            <a:endParaRPr lang="en-US" sz="1400" dirty="0">
              <a:solidFill>
                <a:schemeClr val="tx2">
                  <a:lumMod val="75000"/>
                </a:schemeClr>
              </a:solidFill>
              <a:latin typeface=" Arial"/>
            </a:endParaRPr>
          </a:p>
          <a:p>
            <a:r>
              <a:rPr lang="en-US" sz="1400" dirty="0">
                <a:solidFill>
                  <a:schemeClr val="tx2">
                    <a:lumMod val="75000"/>
                  </a:schemeClr>
                </a:solidFill>
                <a:latin typeface=" Arial"/>
              </a:rPr>
              <a:t>The screen refreshes and the </a:t>
            </a:r>
            <a:r>
              <a:rPr lang="en-US" sz="1400" b="1" dirty="0">
                <a:solidFill>
                  <a:schemeClr val="tx2">
                    <a:lumMod val="75000"/>
                  </a:schemeClr>
                </a:solidFill>
                <a:latin typeface=" Arial"/>
              </a:rPr>
              <a:t>Add User Permissions </a:t>
            </a:r>
            <a:r>
              <a:rPr lang="en-US" sz="1400" dirty="0">
                <a:solidFill>
                  <a:schemeClr val="tx2">
                    <a:lumMod val="75000"/>
                  </a:schemeClr>
                </a:solidFill>
                <a:latin typeface=" Arial"/>
              </a:rPr>
              <a:t>window opens.</a:t>
            </a:r>
          </a:p>
        </p:txBody>
      </p:sp>
      <p:sp>
        <p:nvSpPr>
          <p:cNvPr id="7" name="TextBox 6"/>
          <p:cNvSpPr txBox="1"/>
          <p:nvPr/>
        </p:nvSpPr>
        <p:spPr>
          <a:xfrm>
            <a:off x="531970" y="5230379"/>
            <a:ext cx="2562107" cy="861774"/>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square" rtlCol="0">
            <a:spAutoFit/>
          </a:bodyPr>
          <a:lstStyle/>
          <a:p>
            <a:pPr algn="ctr"/>
            <a:r>
              <a:rPr lang="en-US" sz="1400" b="1" dirty="0">
                <a:solidFill>
                  <a:schemeClr val="tx2">
                    <a:lumMod val="75000"/>
                  </a:schemeClr>
                </a:solidFill>
                <a:latin typeface=" Arial"/>
              </a:rPr>
              <a:t>Step 9</a:t>
            </a:r>
          </a:p>
          <a:p>
            <a:endParaRPr lang="en-US" sz="800" b="1" dirty="0">
              <a:solidFill>
                <a:schemeClr val="tx2">
                  <a:lumMod val="75000"/>
                </a:schemeClr>
              </a:solidFill>
              <a:latin typeface=" Arial"/>
            </a:endParaRPr>
          </a:p>
          <a:p>
            <a:r>
              <a:rPr lang="en-US" sz="1400" b="1" dirty="0">
                <a:solidFill>
                  <a:schemeClr val="tx2">
                    <a:lumMod val="75000"/>
                  </a:schemeClr>
                </a:solidFill>
                <a:latin typeface=" Arial"/>
              </a:rPr>
              <a:t>C</a:t>
            </a:r>
            <a:r>
              <a:rPr lang="en-US" sz="1400" dirty="0">
                <a:solidFill>
                  <a:schemeClr val="tx2">
                    <a:lumMod val="75000"/>
                  </a:schemeClr>
                </a:solidFill>
                <a:latin typeface=" Arial"/>
              </a:rPr>
              <a:t>lick the </a:t>
            </a:r>
            <a:r>
              <a:rPr lang="en-US" sz="1400" b="1" dirty="0">
                <a:solidFill>
                  <a:schemeClr val="tx2">
                    <a:lumMod val="75000"/>
                  </a:schemeClr>
                </a:solidFill>
                <a:latin typeface=" Arial"/>
              </a:rPr>
              <a:t>triangle expander </a:t>
            </a:r>
            <a:r>
              <a:rPr lang="en-US" sz="1400" dirty="0">
                <a:solidFill>
                  <a:schemeClr val="tx2">
                    <a:lumMod val="75000"/>
                  </a:schemeClr>
                </a:solidFill>
                <a:latin typeface=" Arial"/>
              </a:rPr>
              <a:t>icon to view subordinate units.</a:t>
            </a:r>
          </a:p>
        </p:txBody>
      </p:sp>
      <p:sp>
        <p:nvSpPr>
          <p:cNvPr id="21" name="TextBox 20"/>
          <p:cNvSpPr txBox="1"/>
          <p:nvPr/>
        </p:nvSpPr>
        <p:spPr>
          <a:xfrm>
            <a:off x="4036182" y="5029805"/>
            <a:ext cx="3637754" cy="1415772"/>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square" rtlCol="0">
            <a:spAutoFit/>
          </a:bodyPr>
          <a:lstStyle/>
          <a:p>
            <a:pPr marL="60325" algn="ctr"/>
            <a:r>
              <a:rPr lang="en-US" sz="1400" b="1" dirty="0">
                <a:solidFill>
                  <a:schemeClr val="tx2">
                    <a:lumMod val="75000"/>
                  </a:schemeClr>
                </a:solidFill>
                <a:latin typeface=" Arial"/>
              </a:rPr>
              <a:t>Step 10</a:t>
            </a:r>
          </a:p>
          <a:p>
            <a:pPr marL="60325"/>
            <a:endParaRPr lang="en-US" sz="800" dirty="0">
              <a:solidFill>
                <a:schemeClr val="tx2">
                  <a:lumMod val="75000"/>
                </a:schemeClr>
              </a:solidFill>
              <a:latin typeface=" Arial"/>
            </a:endParaRPr>
          </a:p>
          <a:p>
            <a:pPr marL="60325"/>
            <a:r>
              <a:rPr lang="en-US" sz="1400" dirty="0">
                <a:solidFill>
                  <a:schemeClr val="tx2">
                    <a:lumMod val="75000"/>
                  </a:schemeClr>
                </a:solidFill>
                <a:latin typeface=" Arial"/>
              </a:rPr>
              <a:t>To select all units place a checkmark in the top checkbox by parent unit. </a:t>
            </a:r>
          </a:p>
          <a:p>
            <a:pPr marL="341313"/>
            <a:endParaRPr lang="en-US" sz="800" dirty="0">
              <a:solidFill>
                <a:schemeClr val="tx2">
                  <a:lumMod val="75000"/>
                </a:schemeClr>
              </a:solidFill>
              <a:latin typeface=" Arial"/>
            </a:endParaRPr>
          </a:p>
          <a:p>
            <a:pPr marL="60325"/>
            <a:r>
              <a:rPr lang="en-US" sz="1400" dirty="0">
                <a:solidFill>
                  <a:schemeClr val="tx2">
                    <a:lumMod val="75000"/>
                  </a:schemeClr>
                </a:solidFill>
                <a:latin typeface=" Arial"/>
              </a:rPr>
              <a:t>To select individual units place checkmarks in the appropriate checkboxes</a:t>
            </a:r>
            <a:r>
              <a:rPr lang="en-US" sz="1400" dirty="0">
                <a:latin typeface=" Arial"/>
              </a:rPr>
              <a:t>.</a:t>
            </a:r>
            <a:endParaRPr lang="en-US" sz="1400" dirty="0">
              <a:solidFill>
                <a:schemeClr val="tx2">
                  <a:lumMod val="75000"/>
                </a:schemeClr>
              </a:solidFill>
              <a:latin typeface=" Arial"/>
            </a:endParaRPr>
          </a:p>
        </p:txBody>
      </p:sp>
      <p:sp>
        <p:nvSpPr>
          <p:cNvPr id="53" name="Rectangle 52"/>
          <p:cNvSpPr/>
          <p:nvPr/>
        </p:nvSpPr>
        <p:spPr>
          <a:xfrm>
            <a:off x="318321" y="3416390"/>
            <a:ext cx="213308" cy="2104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p:cNvSpPr/>
          <p:nvPr/>
        </p:nvSpPr>
        <p:spPr>
          <a:xfrm>
            <a:off x="4112889" y="2633119"/>
            <a:ext cx="164951" cy="1422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7916798" y="3753176"/>
            <a:ext cx="4190138" cy="2692401"/>
          </a:xfrm>
          <a:prstGeom prst="rect">
            <a:avLst/>
          </a:prstGeom>
          <a:gradFill>
            <a:gsLst>
              <a:gs pos="0">
                <a:srgbClr val="FFC000"/>
              </a:gs>
              <a:gs pos="74000">
                <a:srgbClr val="FFFF00"/>
              </a:gs>
              <a:gs pos="83000">
                <a:srgbClr val="FFFF00"/>
              </a:gs>
              <a:gs pos="100000">
                <a:srgbClr val="FFC000"/>
              </a:gs>
            </a:gsLst>
            <a:lin ang="5400000" scaled="1"/>
          </a:gra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5563" algn="ctr"/>
            <a:r>
              <a:rPr lang="en-US" sz="1400" b="1" dirty="0">
                <a:solidFill>
                  <a:schemeClr val="tx2">
                    <a:lumMod val="75000"/>
                  </a:schemeClr>
                </a:solidFill>
                <a:latin typeface=" Arial"/>
              </a:rPr>
              <a:t>Step 11</a:t>
            </a:r>
          </a:p>
          <a:p>
            <a:pPr marL="55563"/>
            <a:endParaRPr lang="en-US" sz="1400" b="1" dirty="0">
              <a:solidFill>
                <a:schemeClr val="tx2">
                  <a:lumMod val="75000"/>
                </a:schemeClr>
              </a:solidFill>
              <a:latin typeface=" Arial"/>
            </a:endParaRPr>
          </a:p>
          <a:p>
            <a:pPr marL="55563"/>
            <a:r>
              <a:rPr lang="en-US" sz="1400" dirty="0">
                <a:solidFill>
                  <a:schemeClr val="tx2">
                    <a:lumMod val="75000"/>
                  </a:schemeClr>
                </a:solidFill>
                <a:latin typeface=" Arial"/>
              </a:rPr>
              <a:t>Scroll down the window, select the </a:t>
            </a:r>
            <a:r>
              <a:rPr lang="en-US" sz="1400" b="1" dirty="0">
                <a:solidFill>
                  <a:schemeClr val="tx2">
                    <a:lumMod val="75000"/>
                  </a:schemeClr>
                </a:solidFill>
                <a:latin typeface=" Arial"/>
              </a:rPr>
              <a:t>Page size </a:t>
            </a:r>
            <a:r>
              <a:rPr lang="en-US" sz="1400" dirty="0">
                <a:solidFill>
                  <a:schemeClr val="tx2">
                    <a:lumMod val="75000"/>
                  </a:schemeClr>
                </a:solidFill>
                <a:latin typeface=" Arial"/>
              </a:rPr>
              <a:t>drop-down menu</a:t>
            </a:r>
            <a:r>
              <a:rPr lang="en-US" sz="1400" b="1" dirty="0">
                <a:solidFill>
                  <a:schemeClr val="tx2">
                    <a:lumMod val="75000"/>
                  </a:schemeClr>
                </a:solidFill>
                <a:latin typeface=" Arial"/>
              </a:rPr>
              <a:t>, select 50</a:t>
            </a:r>
            <a:r>
              <a:rPr lang="en-US" sz="1400" dirty="0">
                <a:solidFill>
                  <a:schemeClr val="tx2">
                    <a:lumMod val="75000"/>
                  </a:schemeClr>
                </a:solidFill>
                <a:latin typeface=" Arial"/>
              </a:rPr>
              <a:t>. This option gives you max visibility of the permission names. Place checkmarks in the following checkboxes:</a:t>
            </a:r>
          </a:p>
          <a:p>
            <a:pPr marL="55563"/>
            <a:endParaRPr lang="en-US" sz="1400" dirty="0">
              <a:solidFill>
                <a:schemeClr val="tx2">
                  <a:lumMod val="75000"/>
                </a:schemeClr>
              </a:solidFill>
              <a:latin typeface=" Arial"/>
            </a:endParaRPr>
          </a:p>
          <a:p>
            <a:pPr marL="55563"/>
            <a:r>
              <a:rPr lang="en-US" sz="1400" b="1" dirty="0">
                <a:solidFill>
                  <a:schemeClr val="tx2">
                    <a:lumMod val="75000"/>
                  </a:schemeClr>
                </a:solidFill>
                <a:latin typeface=" Arial"/>
              </a:rPr>
              <a:t>Next</a:t>
            </a:r>
            <a:r>
              <a:rPr lang="en-US" sz="1400" dirty="0">
                <a:solidFill>
                  <a:schemeClr val="tx2">
                    <a:lumMod val="75000"/>
                  </a:schemeClr>
                </a:solidFill>
                <a:latin typeface=" Arial"/>
              </a:rPr>
              <a:t>, scroll down to bottom of window, select the </a:t>
            </a:r>
            <a:r>
              <a:rPr lang="en-US" sz="1400" b="1" dirty="0">
                <a:solidFill>
                  <a:schemeClr val="tx2">
                    <a:lumMod val="75000"/>
                  </a:schemeClr>
                </a:solidFill>
                <a:latin typeface=" Arial"/>
              </a:rPr>
              <a:t>Add Selected </a:t>
            </a:r>
            <a:r>
              <a:rPr lang="en-US" sz="1400" dirty="0">
                <a:solidFill>
                  <a:schemeClr val="tx2">
                    <a:lumMod val="75000"/>
                  </a:schemeClr>
                </a:solidFill>
                <a:latin typeface=" Arial"/>
              </a:rPr>
              <a:t>button.</a:t>
            </a:r>
          </a:p>
          <a:p>
            <a:pPr marL="55563"/>
            <a:r>
              <a:rPr lang="en-US" sz="1400" dirty="0">
                <a:solidFill>
                  <a:schemeClr val="tx2">
                    <a:lumMod val="50000"/>
                  </a:schemeClr>
                </a:solidFill>
                <a:latin typeface=" Arial"/>
              </a:rPr>
              <a:t>Click the </a:t>
            </a:r>
            <a:r>
              <a:rPr lang="en-US" sz="1400" b="1" dirty="0">
                <a:solidFill>
                  <a:schemeClr val="tx2">
                    <a:lumMod val="50000"/>
                  </a:schemeClr>
                </a:solidFill>
                <a:latin typeface=" Arial"/>
              </a:rPr>
              <a:t>OK </a:t>
            </a:r>
            <a:r>
              <a:rPr lang="en-US" sz="1400" dirty="0">
                <a:solidFill>
                  <a:schemeClr val="tx2">
                    <a:lumMod val="50000"/>
                  </a:schemeClr>
                </a:solidFill>
                <a:latin typeface=" Arial"/>
              </a:rPr>
              <a:t>button.</a:t>
            </a:r>
          </a:p>
          <a:p>
            <a:pPr marL="55563"/>
            <a:r>
              <a:rPr lang="en-US" sz="1400" dirty="0">
                <a:solidFill>
                  <a:schemeClr val="tx2">
                    <a:lumMod val="50000"/>
                  </a:schemeClr>
                </a:solidFill>
                <a:latin typeface=" Arial"/>
              </a:rPr>
              <a:t>Scroll down to bottom of window, select the </a:t>
            </a:r>
            <a:r>
              <a:rPr lang="en-US" sz="1400" b="1" dirty="0">
                <a:solidFill>
                  <a:schemeClr val="tx2">
                    <a:lumMod val="50000"/>
                  </a:schemeClr>
                </a:solidFill>
                <a:latin typeface=" Arial"/>
              </a:rPr>
              <a:t>Close</a:t>
            </a:r>
            <a:r>
              <a:rPr lang="en-US" sz="1400" dirty="0">
                <a:solidFill>
                  <a:schemeClr val="tx2">
                    <a:lumMod val="50000"/>
                  </a:schemeClr>
                </a:solidFill>
                <a:latin typeface=" Arial"/>
              </a:rPr>
              <a:t> button.</a:t>
            </a:r>
          </a:p>
        </p:txBody>
      </p:sp>
      <p:sp>
        <p:nvSpPr>
          <p:cNvPr id="39" name="Slide Number Placeholder 4"/>
          <p:cNvSpPr txBox="1">
            <a:spLocks/>
          </p:cNvSpPr>
          <p:nvPr/>
        </p:nvSpPr>
        <p:spPr>
          <a:xfrm>
            <a:off x="11582400" y="6492875"/>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rPr>
              <a:t>19</a:t>
            </a:r>
          </a:p>
        </p:txBody>
      </p:sp>
    </p:spTree>
    <p:extLst>
      <p:ext uri="{BB962C8B-B14F-4D97-AF65-F5344CB8AC3E}">
        <p14:creationId xmlns:p14="http://schemas.microsoft.com/office/powerpoint/2010/main" val="480680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27463" y="33605"/>
            <a:ext cx="6064537" cy="584775"/>
          </a:xfrm>
          <a:prstGeom prst="rect">
            <a:avLst/>
          </a:prstGeom>
          <a:noFill/>
        </p:spPr>
        <p:txBody>
          <a:bodyPr wrap="square" rtlCol="0">
            <a:spAutoFit/>
          </a:bodyPr>
          <a:lstStyle/>
          <a:p>
            <a:pPr algn="ctr"/>
            <a:r>
              <a:rPr lang="en-US" sz="3200" b="1" dirty="0">
                <a:latin typeface=" Arial"/>
                <a:cs typeface="Arial" panose="020B0604020202020204" pitchFamily="34" charset="0"/>
              </a:rPr>
              <a:t>Terminal Learning Objective</a:t>
            </a:r>
          </a:p>
        </p:txBody>
      </p:sp>
      <p:sp>
        <p:nvSpPr>
          <p:cNvPr id="2" name="Rectangle 1"/>
          <p:cNvSpPr/>
          <p:nvPr/>
        </p:nvSpPr>
        <p:spPr>
          <a:xfrm>
            <a:off x="202096" y="959052"/>
            <a:ext cx="11787808" cy="5016758"/>
          </a:xfrm>
          <a:prstGeom prst="rect">
            <a:avLst/>
          </a:prstGeom>
        </p:spPr>
        <p:txBody>
          <a:bodyPr wrap="square">
            <a:spAutoFit/>
          </a:bodyPr>
          <a:lstStyle/>
          <a:p>
            <a:pPr defTabSz="913993">
              <a:defRPr/>
            </a:pPr>
            <a:r>
              <a:rPr lang="en-US" sz="2000" b="1" dirty="0">
                <a:solidFill>
                  <a:schemeClr val="tx1">
                    <a:lumMod val="75000"/>
                    <a:lumOff val="25000"/>
                  </a:schemeClr>
                </a:solidFill>
                <a:latin typeface=" Arial"/>
              </a:rPr>
              <a:t>Action: </a:t>
            </a:r>
            <a:r>
              <a:rPr lang="en-US" sz="2000" dirty="0">
                <a:latin typeface=" Arial"/>
              </a:rPr>
              <a:t>Demonstrate Operator Level Functionality Using the Digital Training Management System</a:t>
            </a:r>
          </a:p>
          <a:p>
            <a:pPr lvl="0" defTabSz="913993">
              <a:defRPr/>
            </a:pPr>
            <a:endParaRPr lang="en-US" sz="2000" b="1" dirty="0">
              <a:solidFill>
                <a:schemeClr val="tx1">
                  <a:lumMod val="75000"/>
                  <a:lumOff val="25000"/>
                </a:schemeClr>
              </a:solidFill>
              <a:latin typeface=" Arial"/>
            </a:endParaRPr>
          </a:p>
          <a:p>
            <a:pPr lvl="0" defTabSz="913993">
              <a:defRPr/>
            </a:pPr>
            <a:r>
              <a:rPr lang="en-US" sz="2000" b="1" dirty="0">
                <a:solidFill>
                  <a:schemeClr val="tx1">
                    <a:lumMod val="75000"/>
                    <a:lumOff val="25000"/>
                  </a:schemeClr>
                </a:solidFill>
                <a:latin typeface=" Arial"/>
              </a:rPr>
              <a:t>Conditions: </a:t>
            </a:r>
            <a:r>
              <a:rPr lang="en-US" sz="2000" dirty="0">
                <a:latin typeface="+mj-lt"/>
                <a:cs typeface="Times New Roman" panose="02020603050405020304" pitchFamily="18" charset="0"/>
              </a:rPr>
              <a:t>The Digital Training Management System (DTMS) is the Army’s Learning Management System (LMS) for recording individual, unit, and organizational training. Preparatory Functions are the essential functions that serve as the foundation for every other DTMS function. The DTMS preparatory functions unit is an in-course unit designed to allow learners to recall previous knowledge about navigating Army systems while using their previous knowledge and scaffold that knowledge to increase their skills, knowledge, and use of DTMS. This instruction is an online-based, flipped classroom instruction with practical applications, learning activities, small group exercises, and skills-based learning. </a:t>
            </a:r>
            <a:endParaRPr lang="en-US" sz="2000" dirty="0">
              <a:solidFill>
                <a:schemeClr val="tx1">
                  <a:lumMod val="75000"/>
                  <a:lumOff val="25000"/>
                </a:schemeClr>
              </a:solidFill>
              <a:latin typeface="+mj-lt"/>
              <a:cs typeface="Arial" panose="020B0604020202020204" pitchFamily="34" charset="0"/>
            </a:endParaRPr>
          </a:p>
          <a:p>
            <a:pPr lvl="0" defTabSz="913993">
              <a:defRPr/>
            </a:pPr>
            <a:endParaRPr lang="en-US" sz="2000" dirty="0">
              <a:solidFill>
                <a:schemeClr val="tx1">
                  <a:lumMod val="75000"/>
                  <a:lumOff val="25000"/>
                </a:schemeClr>
              </a:solidFill>
              <a:latin typeface=" Arial"/>
              <a:cs typeface="Arial" panose="020B0604020202020204" pitchFamily="34" charset="0"/>
            </a:endParaRPr>
          </a:p>
          <a:p>
            <a:pPr lvl="0" defTabSz="913993">
              <a:defRPr/>
            </a:pPr>
            <a:r>
              <a:rPr lang="en-US" sz="2000" b="1" dirty="0">
                <a:solidFill>
                  <a:schemeClr val="tx1">
                    <a:lumMod val="75000"/>
                    <a:lumOff val="25000"/>
                  </a:schemeClr>
                </a:solidFill>
                <a:latin typeface=" Arial"/>
                <a:cs typeface="Arial" panose="020B0604020202020204" pitchFamily="34" charset="0"/>
              </a:rPr>
              <a:t>Standards: </a:t>
            </a:r>
            <a:r>
              <a:rPr lang="en-US" sz="2000" dirty="0">
                <a:solidFill>
                  <a:schemeClr val="tx1">
                    <a:lumMod val="75000"/>
                    <a:lumOff val="25000"/>
                  </a:schemeClr>
                </a:solidFill>
                <a:latin typeface=" Arial"/>
                <a:cs typeface="Arial" panose="020B0604020202020204" pitchFamily="34" charset="0"/>
              </a:rPr>
              <a:t>Demonstrate proper operator level functionality that best supports the company commander’s guidance; properly add, edit, and/or assign training locations; add, remove, assign platoon personnel; demonstrate the management of personnel, signature blocks, users, and assigned personnel in the DTMS; demonstrate proper data pull to manage reports and unit training proficiency statuses without error. </a:t>
            </a:r>
            <a:endParaRPr lang="en-US" sz="2000" b="1" dirty="0">
              <a:solidFill>
                <a:schemeClr val="tx1">
                  <a:lumMod val="75000"/>
                  <a:lumOff val="25000"/>
                </a:schemeClr>
              </a:solidFill>
              <a:latin typeface=" Arial"/>
            </a:endParaRPr>
          </a:p>
        </p:txBody>
      </p:sp>
      <p:sp>
        <p:nvSpPr>
          <p:cNvPr id="7" name="Slide Number Placeholder 4"/>
          <p:cNvSpPr txBox="1">
            <a:spLocks/>
          </p:cNvSpPr>
          <p:nvPr/>
        </p:nvSpPr>
        <p:spPr>
          <a:xfrm>
            <a:off x="11582400" y="6492875"/>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F288AE-1A0B-479E-AB32-116F4187E394}"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613179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653524"/>
            <a:ext cx="12192000" cy="2310775"/>
          </a:xfrm>
          <a:prstGeom prst="rect">
            <a:avLst/>
          </a:prstGeom>
        </p:spPr>
      </p:pic>
      <p:pic>
        <p:nvPicPr>
          <p:cNvPr id="6" name="Picture 5"/>
          <p:cNvPicPr>
            <a:picLocks noChangeAspect="1"/>
          </p:cNvPicPr>
          <p:nvPr/>
        </p:nvPicPr>
        <p:blipFill rotWithShape="1">
          <a:blip r:embed="rId4"/>
          <a:srcRect t="12620"/>
          <a:stretch/>
        </p:blipFill>
        <p:spPr>
          <a:xfrm>
            <a:off x="0" y="2964299"/>
            <a:ext cx="12192000" cy="3425241"/>
          </a:xfrm>
          <a:prstGeom prst="rect">
            <a:avLst/>
          </a:prstGeom>
          <a:ln w="25400">
            <a:solidFill>
              <a:schemeClr val="bg2">
                <a:lumMod val="25000"/>
              </a:schemeClr>
            </a:solidFill>
          </a:ln>
        </p:spPr>
      </p:pic>
      <p:sp>
        <p:nvSpPr>
          <p:cNvPr id="4" name="TextBox 3"/>
          <p:cNvSpPr txBox="1"/>
          <p:nvPr/>
        </p:nvSpPr>
        <p:spPr>
          <a:xfrm>
            <a:off x="6127463" y="33605"/>
            <a:ext cx="6064537" cy="584775"/>
          </a:xfrm>
          <a:prstGeom prst="rect">
            <a:avLst/>
          </a:prstGeom>
          <a:noFill/>
        </p:spPr>
        <p:txBody>
          <a:bodyPr wrap="square" rtlCol="0">
            <a:spAutoFit/>
          </a:bodyPr>
          <a:lstStyle/>
          <a:p>
            <a:pPr algn="ctr"/>
            <a:r>
              <a:rPr lang="en-US" sz="3200" b="1" dirty="0">
                <a:cs typeface="Arial" panose="020B0604020202020204" pitchFamily="34" charset="0"/>
              </a:rPr>
              <a:t>Search Users</a:t>
            </a:r>
          </a:p>
        </p:txBody>
      </p:sp>
      <p:grpSp>
        <p:nvGrpSpPr>
          <p:cNvPr id="16" name="Group 15"/>
          <p:cNvGrpSpPr/>
          <p:nvPr/>
        </p:nvGrpSpPr>
        <p:grpSpPr>
          <a:xfrm>
            <a:off x="2268036" y="902494"/>
            <a:ext cx="9463594" cy="5300499"/>
            <a:chOff x="2268188" y="902494"/>
            <a:chExt cx="9463594" cy="5300499"/>
          </a:xfrm>
        </p:grpSpPr>
        <p:grpSp>
          <p:nvGrpSpPr>
            <p:cNvPr id="32" name="Group 31"/>
            <p:cNvGrpSpPr/>
            <p:nvPr/>
          </p:nvGrpSpPr>
          <p:grpSpPr>
            <a:xfrm>
              <a:off x="2268188" y="1880338"/>
              <a:ext cx="2186781" cy="2798538"/>
              <a:chOff x="2268188" y="1880338"/>
              <a:chExt cx="2186781" cy="2798538"/>
            </a:xfrm>
          </p:grpSpPr>
          <p:sp>
            <p:nvSpPr>
              <p:cNvPr id="19" name="Oval 18"/>
              <p:cNvSpPr/>
              <p:nvPr/>
            </p:nvSpPr>
            <p:spPr>
              <a:xfrm>
                <a:off x="4180649" y="1880338"/>
                <a:ext cx="274320" cy="2743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2268188" y="4619502"/>
                <a:ext cx="641267" cy="59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p:cNvSpPr txBox="1"/>
            <p:nvPr/>
          </p:nvSpPr>
          <p:spPr>
            <a:xfrm>
              <a:off x="4133116" y="3168814"/>
              <a:ext cx="3926073" cy="1938992"/>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square" rtlCol="0">
              <a:spAutoFit/>
            </a:bodyPr>
            <a:lstStyle/>
            <a:p>
              <a:pPr algn="ctr"/>
              <a:r>
                <a:rPr lang="en-US" sz="1400" b="1" dirty="0">
                  <a:latin typeface=" Arial"/>
                </a:rPr>
                <a:t>Step 2</a:t>
              </a:r>
            </a:p>
            <a:p>
              <a:endParaRPr lang="en-US" sz="800" dirty="0">
                <a:solidFill>
                  <a:schemeClr val="tx2">
                    <a:lumMod val="75000"/>
                  </a:schemeClr>
                </a:solidFill>
                <a:latin typeface=" Arial"/>
              </a:endParaRPr>
            </a:p>
            <a:p>
              <a:r>
                <a:rPr lang="en-US" sz="1400" dirty="0"/>
                <a:t>Search by Unit using the </a:t>
              </a:r>
              <a:r>
                <a:rPr lang="en-US" sz="1400" b="1" dirty="0"/>
                <a:t>Unit</a:t>
              </a:r>
              <a:r>
                <a:rPr lang="en-US" sz="1400" dirty="0"/>
                <a:t> drop-down menu.</a:t>
              </a:r>
            </a:p>
            <a:p>
              <a:r>
                <a:rPr lang="en-US" sz="1400" dirty="0"/>
                <a:t>Select the parent unit from the drop-down menu.</a:t>
              </a:r>
            </a:p>
            <a:p>
              <a:r>
                <a:rPr lang="en-US" sz="1400" dirty="0"/>
                <a:t>Click the </a:t>
              </a:r>
              <a:r>
                <a:rPr lang="en-US" sz="1400" b="1" dirty="0"/>
                <a:t>Search</a:t>
              </a:r>
              <a:r>
                <a:rPr lang="en-US" sz="1400" dirty="0"/>
                <a:t> button.</a:t>
              </a:r>
            </a:p>
            <a:p>
              <a:pPr lvl="0">
                <a:defRPr/>
              </a:pPr>
              <a:r>
                <a:rPr lang="en-US" sz="1400" dirty="0"/>
                <a:t>The table populates a list of all users with access to DTMS in the parent organization.</a:t>
              </a:r>
            </a:p>
          </p:txBody>
        </p:sp>
        <p:sp>
          <p:nvSpPr>
            <p:cNvPr id="8" name="TextBox 7"/>
            <p:cNvSpPr txBox="1"/>
            <p:nvPr/>
          </p:nvSpPr>
          <p:spPr>
            <a:xfrm>
              <a:off x="6880774" y="902494"/>
              <a:ext cx="4851008" cy="1292662"/>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none" rtlCol="0">
              <a:spAutoFit/>
            </a:bodyPr>
            <a:lstStyle/>
            <a:p>
              <a:pPr algn="ctr"/>
              <a:r>
                <a:rPr lang="en-US" sz="1400" b="1" dirty="0">
                  <a:solidFill>
                    <a:schemeClr val="tx2">
                      <a:lumMod val="50000"/>
                    </a:schemeClr>
                  </a:solidFill>
                  <a:latin typeface=" Arial"/>
                </a:rPr>
                <a:t>Step 1</a:t>
              </a:r>
            </a:p>
            <a:p>
              <a:endParaRPr lang="en-US" sz="800" b="1" dirty="0">
                <a:solidFill>
                  <a:schemeClr val="tx2">
                    <a:lumMod val="50000"/>
                  </a:schemeClr>
                </a:solidFill>
                <a:latin typeface=" Arial"/>
              </a:endParaRPr>
            </a:p>
            <a:p>
              <a:r>
                <a:rPr lang="en-US" sz="1400" dirty="0">
                  <a:solidFill>
                    <a:schemeClr val="tx2">
                      <a:lumMod val="50000"/>
                    </a:schemeClr>
                  </a:solidFill>
                  <a:latin typeface=" Arial"/>
                </a:rPr>
                <a:t>Navigate back to the </a:t>
              </a:r>
              <a:r>
                <a:rPr lang="en-US" sz="1400" b="1" dirty="0">
                  <a:solidFill>
                    <a:schemeClr val="tx2">
                      <a:lumMod val="50000"/>
                    </a:schemeClr>
                  </a:solidFill>
                  <a:latin typeface=" Arial"/>
                </a:rPr>
                <a:t>Administration</a:t>
              </a:r>
              <a:r>
                <a:rPr lang="en-US" sz="1400" dirty="0">
                  <a:solidFill>
                    <a:schemeClr val="tx2">
                      <a:lumMod val="50000"/>
                    </a:schemeClr>
                  </a:solidFill>
                  <a:latin typeface=" Arial"/>
                </a:rPr>
                <a:t> menu.</a:t>
              </a:r>
            </a:p>
            <a:p>
              <a:r>
                <a:rPr lang="en-US" sz="1400" dirty="0">
                  <a:solidFill>
                    <a:schemeClr val="tx2">
                      <a:lumMod val="50000"/>
                    </a:schemeClr>
                  </a:solidFill>
                  <a:latin typeface=" Arial"/>
                </a:rPr>
                <a:t>Scroll down to the </a:t>
              </a:r>
              <a:r>
                <a:rPr lang="en-US" sz="1400" b="1" dirty="0">
                  <a:solidFill>
                    <a:schemeClr val="tx2">
                      <a:lumMod val="50000"/>
                    </a:schemeClr>
                  </a:solidFill>
                  <a:latin typeface=" Arial"/>
                </a:rPr>
                <a:t>Unit Management </a:t>
              </a:r>
              <a:r>
                <a:rPr lang="en-US" sz="1400" dirty="0">
                  <a:solidFill>
                    <a:schemeClr val="tx2">
                      <a:lumMod val="50000"/>
                    </a:schemeClr>
                  </a:solidFill>
                  <a:latin typeface=" Arial"/>
                </a:rPr>
                <a:t>submenu.</a:t>
              </a:r>
            </a:p>
            <a:p>
              <a:r>
                <a:rPr lang="en-US" sz="1400" dirty="0">
                  <a:solidFill>
                    <a:schemeClr val="tx2">
                      <a:lumMod val="50000"/>
                    </a:schemeClr>
                  </a:solidFill>
                  <a:latin typeface=" Arial"/>
                </a:rPr>
                <a:t>Click the </a:t>
              </a:r>
              <a:r>
                <a:rPr lang="en-US" sz="1400" b="1" dirty="0">
                  <a:solidFill>
                    <a:schemeClr val="tx2">
                      <a:lumMod val="50000"/>
                    </a:schemeClr>
                  </a:solidFill>
                  <a:latin typeface=" Arial"/>
                </a:rPr>
                <a:t>Search Users </a:t>
              </a:r>
              <a:r>
                <a:rPr lang="en-US" sz="1400" dirty="0">
                  <a:solidFill>
                    <a:schemeClr val="tx2">
                      <a:lumMod val="50000"/>
                    </a:schemeClr>
                  </a:solidFill>
                  <a:latin typeface=" Arial"/>
                </a:rPr>
                <a:t>fly-out menu.</a:t>
              </a:r>
            </a:p>
            <a:p>
              <a:r>
                <a:rPr lang="en-US" sz="1400" dirty="0">
                  <a:solidFill>
                    <a:schemeClr val="tx2">
                      <a:lumMod val="50000"/>
                    </a:schemeClr>
                  </a:solidFill>
                  <a:latin typeface=" Arial"/>
                </a:rPr>
                <a:t>The screen refreshes and the </a:t>
              </a:r>
              <a:r>
                <a:rPr lang="en-US" sz="1400" b="1" dirty="0">
                  <a:solidFill>
                    <a:schemeClr val="tx2">
                      <a:lumMod val="50000"/>
                    </a:schemeClr>
                  </a:solidFill>
                  <a:latin typeface=" Arial"/>
                </a:rPr>
                <a:t>User Search </a:t>
              </a:r>
              <a:r>
                <a:rPr lang="en-US" sz="1400" dirty="0">
                  <a:solidFill>
                    <a:schemeClr val="tx2">
                      <a:lumMod val="50000"/>
                    </a:schemeClr>
                  </a:solidFill>
                  <a:latin typeface=" Arial"/>
                </a:rPr>
                <a:t>window opens.</a:t>
              </a:r>
            </a:p>
          </p:txBody>
        </p:sp>
        <p:sp>
          <p:nvSpPr>
            <p:cNvPr id="12" name="TextBox 11"/>
            <p:cNvSpPr txBox="1"/>
            <p:nvPr/>
          </p:nvSpPr>
          <p:spPr>
            <a:xfrm>
              <a:off x="2714457" y="5679773"/>
              <a:ext cx="6763390" cy="523220"/>
            </a:xfrm>
            <a:prstGeom prst="rect">
              <a:avLst/>
            </a:prstGeom>
            <a:solidFill>
              <a:schemeClr val="bg1">
                <a:lumMod val="75000"/>
              </a:schemeClr>
            </a:solidFill>
            <a:ln>
              <a:solidFill>
                <a:schemeClr val="bg2">
                  <a:lumMod val="25000"/>
                </a:schemeClr>
              </a:solidFill>
            </a:ln>
          </p:spPr>
          <p:txBody>
            <a:bodyPr wrap="square" rtlCol="0">
              <a:spAutoFit/>
            </a:bodyPr>
            <a:lstStyle/>
            <a:p>
              <a:pPr algn="ctr"/>
              <a:r>
                <a:rPr lang="en-US" sz="1400" b="1" dirty="0">
                  <a:solidFill>
                    <a:schemeClr val="tx2">
                      <a:lumMod val="50000"/>
                    </a:schemeClr>
                  </a:solidFill>
                  <a:latin typeface=" Arial"/>
                </a:rPr>
                <a:t>NOTE</a:t>
              </a:r>
            </a:p>
            <a:p>
              <a:r>
                <a:rPr lang="en-US" sz="1400" dirty="0">
                  <a:solidFill>
                    <a:schemeClr val="tx2">
                      <a:lumMod val="50000"/>
                    </a:schemeClr>
                  </a:solidFill>
                  <a:latin typeface=" Arial"/>
                </a:rPr>
                <a:t>The Pencil icon gives you access to the </a:t>
              </a:r>
              <a:r>
                <a:rPr lang="en-US" sz="1400" b="1" dirty="0">
                  <a:solidFill>
                    <a:schemeClr val="tx2">
                      <a:lumMod val="50000"/>
                    </a:schemeClr>
                  </a:solidFill>
                  <a:latin typeface=" Arial"/>
                </a:rPr>
                <a:t>Edit User </a:t>
              </a:r>
              <a:r>
                <a:rPr lang="en-US" sz="1400" dirty="0">
                  <a:solidFill>
                    <a:schemeClr val="tx2">
                      <a:lumMod val="50000"/>
                    </a:schemeClr>
                  </a:solidFill>
                  <a:latin typeface=" Arial"/>
                </a:rPr>
                <a:t>window to edit the user account. </a:t>
              </a:r>
            </a:p>
          </p:txBody>
        </p:sp>
      </p:grpSp>
      <p:sp>
        <p:nvSpPr>
          <p:cNvPr id="29" name="Rectangle 28"/>
          <p:cNvSpPr/>
          <p:nvPr/>
        </p:nvSpPr>
        <p:spPr>
          <a:xfrm>
            <a:off x="11597575" y="4528969"/>
            <a:ext cx="268110" cy="15748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4"/>
          <p:cNvSpPr txBox="1">
            <a:spLocks/>
          </p:cNvSpPr>
          <p:nvPr/>
        </p:nvSpPr>
        <p:spPr>
          <a:xfrm>
            <a:off x="11582400" y="6492875"/>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rPr>
              <a:t>20</a:t>
            </a:r>
          </a:p>
        </p:txBody>
      </p:sp>
      <p:sp>
        <p:nvSpPr>
          <p:cNvPr id="17" name="Rectangle 16"/>
          <p:cNvSpPr/>
          <p:nvPr/>
        </p:nvSpPr>
        <p:spPr>
          <a:xfrm>
            <a:off x="6550125" y="2399671"/>
            <a:ext cx="1292199" cy="1641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17160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296025" y="657832"/>
            <a:ext cx="5895975" cy="1790700"/>
          </a:xfrm>
          <a:prstGeom prst="rect">
            <a:avLst/>
          </a:prstGeom>
        </p:spPr>
      </p:pic>
      <p:pic>
        <p:nvPicPr>
          <p:cNvPr id="5" name="Picture 4"/>
          <p:cNvPicPr>
            <a:picLocks noChangeAspect="1"/>
          </p:cNvPicPr>
          <p:nvPr/>
        </p:nvPicPr>
        <p:blipFill>
          <a:blip r:embed="rId4"/>
          <a:stretch>
            <a:fillRect/>
          </a:stretch>
        </p:blipFill>
        <p:spPr>
          <a:xfrm>
            <a:off x="494853" y="2256140"/>
            <a:ext cx="10868809" cy="4119045"/>
          </a:xfrm>
          <a:prstGeom prst="rect">
            <a:avLst/>
          </a:prstGeom>
          <a:ln w="25400">
            <a:solidFill>
              <a:schemeClr val="tx1"/>
            </a:solidFill>
          </a:ln>
        </p:spPr>
      </p:pic>
      <p:pic>
        <p:nvPicPr>
          <p:cNvPr id="3" name="Picture 2"/>
          <p:cNvPicPr>
            <a:picLocks noChangeAspect="1"/>
          </p:cNvPicPr>
          <p:nvPr/>
        </p:nvPicPr>
        <p:blipFill>
          <a:blip r:embed="rId5"/>
          <a:stretch>
            <a:fillRect/>
          </a:stretch>
        </p:blipFill>
        <p:spPr>
          <a:xfrm>
            <a:off x="1" y="657832"/>
            <a:ext cx="6791795" cy="1044075"/>
          </a:xfrm>
          <a:prstGeom prst="rect">
            <a:avLst/>
          </a:prstGeom>
        </p:spPr>
      </p:pic>
      <p:sp>
        <p:nvSpPr>
          <p:cNvPr id="13" name="TextBox 12"/>
          <p:cNvSpPr txBox="1"/>
          <p:nvPr/>
        </p:nvSpPr>
        <p:spPr>
          <a:xfrm>
            <a:off x="6127463" y="33605"/>
            <a:ext cx="6064537" cy="584775"/>
          </a:xfrm>
          <a:prstGeom prst="rect">
            <a:avLst/>
          </a:prstGeom>
          <a:noFill/>
        </p:spPr>
        <p:txBody>
          <a:bodyPr wrap="square" rtlCol="0">
            <a:spAutoFit/>
          </a:bodyPr>
          <a:lstStyle/>
          <a:p>
            <a:pPr algn="ctr"/>
            <a:r>
              <a:rPr lang="en-US" sz="3200" b="1" dirty="0">
                <a:cs typeface="Arial" panose="020B0604020202020204" pitchFamily="34" charset="0"/>
              </a:rPr>
              <a:t>Edit/Delete User</a:t>
            </a:r>
          </a:p>
        </p:txBody>
      </p:sp>
      <p:grpSp>
        <p:nvGrpSpPr>
          <p:cNvPr id="9" name="Group 8"/>
          <p:cNvGrpSpPr/>
          <p:nvPr/>
        </p:nvGrpSpPr>
        <p:grpSpPr>
          <a:xfrm>
            <a:off x="2201991" y="760679"/>
            <a:ext cx="9847488" cy="6195572"/>
            <a:chOff x="2201991" y="47687"/>
            <a:chExt cx="9847488" cy="6195572"/>
          </a:xfrm>
        </p:grpSpPr>
        <p:sp>
          <p:nvSpPr>
            <p:cNvPr id="2" name="Oval 1"/>
            <p:cNvSpPr/>
            <p:nvPr/>
          </p:nvSpPr>
          <p:spPr>
            <a:xfrm>
              <a:off x="11825743" y="1383878"/>
              <a:ext cx="223736" cy="2199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6"/>
            <a:stretch>
              <a:fillRect/>
            </a:stretch>
          </p:blipFill>
          <p:spPr>
            <a:xfrm>
              <a:off x="2201991" y="6119434"/>
              <a:ext cx="1085850" cy="123825"/>
            </a:xfrm>
            <a:prstGeom prst="rect">
              <a:avLst/>
            </a:prstGeom>
          </p:spPr>
        </p:pic>
        <p:sp>
          <p:nvSpPr>
            <p:cNvPr id="6" name="TextBox 5"/>
            <p:cNvSpPr txBox="1"/>
            <p:nvPr/>
          </p:nvSpPr>
          <p:spPr>
            <a:xfrm>
              <a:off x="3184115" y="47687"/>
              <a:ext cx="4247039" cy="1723549"/>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square" rtlCol="0">
              <a:spAutoFit/>
            </a:bodyPr>
            <a:lstStyle/>
            <a:p>
              <a:pPr marL="231775" algn="ctr"/>
              <a:r>
                <a:rPr lang="en-US" sz="1400" b="1" dirty="0">
                  <a:solidFill>
                    <a:schemeClr val="tx2">
                      <a:lumMod val="75000"/>
                    </a:schemeClr>
                  </a:solidFill>
                  <a:latin typeface=" Arial"/>
                </a:rPr>
                <a:t>Step 1</a:t>
              </a:r>
              <a:endParaRPr lang="en-US" sz="1400" dirty="0">
                <a:solidFill>
                  <a:schemeClr val="tx2">
                    <a:lumMod val="75000"/>
                  </a:schemeClr>
                </a:solidFill>
                <a:latin typeface=" Arial"/>
              </a:endParaRPr>
            </a:p>
            <a:p>
              <a:endParaRPr lang="en-US" sz="800" dirty="0">
                <a:solidFill>
                  <a:schemeClr val="tx2">
                    <a:lumMod val="50000"/>
                  </a:schemeClr>
                </a:solidFill>
                <a:latin typeface=" Arial"/>
              </a:endParaRPr>
            </a:p>
            <a:p>
              <a:r>
                <a:rPr lang="en-US" sz="1400" dirty="0">
                  <a:solidFill>
                    <a:schemeClr val="tx2">
                      <a:lumMod val="50000"/>
                    </a:schemeClr>
                  </a:solidFill>
                  <a:latin typeface=" Arial"/>
                </a:rPr>
                <a:t>You must specify one of the following values: </a:t>
              </a:r>
              <a:r>
                <a:rPr lang="en-US" sz="1400" b="1" dirty="0">
                  <a:solidFill>
                    <a:schemeClr val="tx2">
                      <a:lumMod val="50000"/>
                    </a:schemeClr>
                  </a:solidFill>
                  <a:latin typeface=" Arial"/>
                </a:rPr>
                <a:t>Unit</a:t>
              </a:r>
              <a:r>
                <a:rPr lang="en-US" sz="1400" dirty="0">
                  <a:solidFill>
                    <a:schemeClr val="tx2">
                      <a:lumMod val="50000"/>
                    </a:schemeClr>
                  </a:solidFill>
                  <a:latin typeface=" Arial"/>
                </a:rPr>
                <a:t>, </a:t>
              </a:r>
              <a:r>
                <a:rPr lang="en-US" sz="1400" b="1" dirty="0">
                  <a:solidFill>
                    <a:schemeClr val="tx2">
                      <a:lumMod val="50000"/>
                    </a:schemeClr>
                  </a:solidFill>
                  <a:latin typeface=" Arial"/>
                </a:rPr>
                <a:t>Last Name</a:t>
              </a:r>
              <a:r>
                <a:rPr lang="en-US" sz="1400" dirty="0">
                  <a:solidFill>
                    <a:schemeClr val="tx2">
                      <a:lumMod val="50000"/>
                    </a:schemeClr>
                  </a:solidFill>
                  <a:latin typeface=" Arial"/>
                </a:rPr>
                <a:t>, </a:t>
              </a:r>
              <a:r>
                <a:rPr lang="en-US" sz="1400" b="1" dirty="0">
                  <a:solidFill>
                    <a:schemeClr val="tx2">
                      <a:lumMod val="50000"/>
                    </a:schemeClr>
                  </a:solidFill>
                  <a:latin typeface=" Arial"/>
                </a:rPr>
                <a:t>First name</a:t>
              </a:r>
              <a:r>
                <a:rPr lang="en-US" sz="1400" dirty="0">
                  <a:solidFill>
                    <a:schemeClr val="tx2">
                      <a:lumMod val="50000"/>
                    </a:schemeClr>
                  </a:solidFill>
                  <a:latin typeface=" Arial"/>
                </a:rPr>
                <a:t>, </a:t>
              </a:r>
              <a:r>
                <a:rPr lang="en-US" sz="1400" b="1" dirty="0">
                  <a:solidFill>
                    <a:schemeClr val="tx2">
                      <a:lumMod val="50000"/>
                    </a:schemeClr>
                  </a:solidFill>
                  <a:latin typeface=" Arial"/>
                </a:rPr>
                <a:t>User Name</a:t>
              </a:r>
              <a:r>
                <a:rPr lang="en-US" sz="1400" dirty="0">
                  <a:solidFill>
                    <a:schemeClr val="tx2">
                      <a:lumMod val="50000"/>
                    </a:schemeClr>
                  </a:solidFill>
                  <a:latin typeface=" Arial"/>
                </a:rPr>
                <a:t>, or </a:t>
              </a:r>
              <a:r>
                <a:rPr lang="en-US" sz="1400" b="1" dirty="0">
                  <a:solidFill>
                    <a:schemeClr val="tx2">
                      <a:lumMod val="50000"/>
                    </a:schemeClr>
                  </a:solidFill>
                  <a:latin typeface=" Arial"/>
                </a:rPr>
                <a:t>Email Address.</a:t>
              </a:r>
              <a:endParaRPr lang="en-US" sz="1400" dirty="0">
                <a:solidFill>
                  <a:schemeClr val="tx2">
                    <a:lumMod val="50000"/>
                  </a:schemeClr>
                </a:solidFill>
                <a:latin typeface=" Arial"/>
              </a:endParaRPr>
            </a:p>
            <a:p>
              <a:endParaRPr lang="en-US" sz="1400" dirty="0">
                <a:solidFill>
                  <a:schemeClr val="tx2">
                    <a:lumMod val="50000"/>
                  </a:schemeClr>
                </a:solidFill>
                <a:latin typeface=" Arial"/>
              </a:endParaRPr>
            </a:p>
            <a:p>
              <a:r>
                <a:rPr lang="en-US" sz="1400" b="1" dirty="0">
                  <a:solidFill>
                    <a:schemeClr val="tx2">
                      <a:lumMod val="50000"/>
                    </a:schemeClr>
                  </a:solidFill>
                  <a:latin typeface=" Arial"/>
                </a:rPr>
                <a:t>Next</a:t>
              </a:r>
              <a:r>
                <a:rPr lang="en-US" sz="1400" dirty="0">
                  <a:solidFill>
                    <a:schemeClr val="tx2">
                      <a:lumMod val="50000"/>
                    </a:schemeClr>
                  </a:solidFill>
                  <a:latin typeface=" Arial"/>
                </a:rPr>
                <a:t>, click the </a:t>
              </a:r>
              <a:r>
                <a:rPr lang="en-US" sz="1400" b="1" dirty="0">
                  <a:solidFill>
                    <a:schemeClr val="tx2">
                      <a:lumMod val="50000"/>
                    </a:schemeClr>
                  </a:solidFill>
                  <a:latin typeface=" Arial"/>
                </a:rPr>
                <a:t>Search</a:t>
              </a:r>
              <a:r>
                <a:rPr lang="en-US" sz="1400" dirty="0">
                  <a:solidFill>
                    <a:schemeClr val="tx2">
                      <a:lumMod val="50000"/>
                    </a:schemeClr>
                  </a:solidFill>
                  <a:latin typeface=" Arial"/>
                </a:rPr>
                <a:t> button. Screen refreshes and display the name in the grid.</a:t>
              </a:r>
            </a:p>
          </p:txBody>
        </p:sp>
        <p:sp>
          <p:nvSpPr>
            <p:cNvPr id="7" name="TextBox 6"/>
            <p:cNvSpPr txBox="1"/>
            <p:nvPr/>
          </p:nvSpPr>
          <p:spPr>
            <a:xfrm>
              <a:off x="8119531" y="465771"/>
              <a:ext cx="3568349" cy="861774"/>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none" rtlCol="0">
              <a:spAutoFit/>
            </a:bodyPr>
            <a:lstStyle/>
            <a:p>
              <a:pPr marL="231775" algn="ctr"/>
              <a:r>
                <a:rPr lang="en-US" sz="1400" b="1" dirty="0">
                  <a:solidFill>
                    <a:schemeClr val="tx2">
                      <a:lumMod val="75000"/>
                    </a:schemeClr>
                  </a:solidFill>
                  <a:latin typeface=" Arial"/>
                </a:rPr>
                <a:t>Step 2</a:t>
              </a:r>
            </a:p>
            <a:p>
              <a:pPr marL="231775" algn="ctr"/>
              <a:endParaRPr lang="en-US" sz="800" dirty="0">
                <a:solidFill>
                  <a:schemeClr val="tx2">
                    <a:lumMod val="75000"/>
                  </a:schemeClr>
                </a:solidFill>
                <a:latin typeface=" Arial"/>
              </a:endParaRPr>
            </a:p>
            <a:p>
              <a:r>
                <a:rPr lang="en-US" sz="1400" dirty="0">
                  <a:solidFill>
                    <a:schemeClr val="tx2">
                      <a:lumMod val="50000"/>
                    </a:schemeClr>
                  </a:solidFill>
                  <a:latin typeface=" Arial"/>
                </a:rPr>
                <a:t>Click the </a:t>
              </a:r>
              <a:r>
                <a:rPr lang="en-US" sz="1400" b="1" dirty="0">
                  <a:solidFill>
                    <a:schemeClr val="tx2">
                      <a:lumMod val="50000"/>
                    </a:schemeClr>
                  </a:solidFill>
                  <a:latin typeface=" Arial"/>
                </a:rPr>
                <a:t>Pencil</a:t>
              </a:r>
              <a:r>
                <a:rPr lang="en-US" sz="1400" dirty="0">
                  <a:solidFill>
                    <a:schemeClr val="tx2">
                      <a:lumMod val="50000"/>
                    </a:schemeClr>
                  </a:solidFill>
                  <a:latin typeface=" Arial"/>
                </a:rPr>
                <a:t> icon. </a:t>
              </a:r>
            </a:p>
            <a:p>
              <a:r>
                <a:rPr lang="en-US" sz="1400" dirty="0">
                  <a:solidFill>
                    <a:schemeClr val="tx2">
                      <a:lumMod val="50000"/>
                    </a:schemeClr>
                  </a:solidFill>
                  <a:latin typeface=" Arial"/>
                </a:rPr>
                <a:t>Screen refreshes to the </a:t>
              </a:r>
              <a:r>
                <a:rPr lang="en-US" sz="1400" b="1" dirty="0">
                  <a:solidFill>
                    <a:schemeClr val="tx2">
                      <a:lumMod val="50000"/>
                    </a:schemeClr>
                  </a:solidFill>
                  <a:latin typeface=" Arial"/>
                </a:rPr>
                <a:t>Edit User </a:t>
              </a:r>
              <a:r>
                <a:rPr lang="en-US" sz="1400" dirty="0">
                  <a:solidFill>
                    <a:schemeClr val="tx2">
                      <a:lumMod val="50000"/>
                    </a:schemeClr>
                  </a:solidFill>
                  <a:latin typeface=" Arial"/>
                </a:rPr>
                <a:t>window.</a:t>
              </a:r>
            </a:p>
          </p:txBody>
        </p:sp>
        <p:sp>
          <p:nvSpPr>
            <p:cNvPr id="8" name="TextBox 7"/>
            <p:cNvSpPr txBox="1"/>
            <p:nvPr/>
          </p:nvSpPr>
          <p:spPr>
            <a:xfrm>
              <a:off x="3395898" y="2620679"/>
              <a:ext cx="7775289" cy="2031325"/>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square" rtlCol="0">
              <a:spAutoFit/>
            </a:bodyPr>
            <a:lstStyle/>
            <a:p>
              <a:pPr marL="231775" algn="ctr"/>
              <a:r>
                <a:rPr lang="en-US" sz="1400" b="1" dirty="0">
                  <a:solidFill>
                    <a:schemeClr val="tx2">
                      <a:lumMod val="75000"/>
                    </a:schemeClr>
                  </a:solidFill>
                  <a:latin typeface=" Arial"/>
                </a:rPr>
                <a:t>Step 3</a:t>
              </a:r>
            </a:p>
            <a:p>
              <a:endParaRPr lang="en-US" sz="1400" b="1" dirty="0">
                <a:solidFill>
                  <a:schemeClr val="tx2">
                    <a:lumMod val="75000"/>
                  </a:schemeClr>
                </a:solidFill>
                <a:latin typeface=" Arial"/>
              </a:endParaRPr>
            </a:p>
            <a:p>
              <a:r>
                <a:rPr lang="en-US" sz="1400" dirty="0">
                  <a:solidFill>
                    <a:schemeClr val="tx2">
                      <a:lumMod val="50000"/>
                    </a:schemeClr>
                  </a:solidFill>
                  <a:latin typeface=" Arial"/>
                </a:rPr>
                <a:t>To delete user, select the </a:t>
              </a:r>
              <a:r>
                <a:rPr lang="en-US" sz="1400" b="1" dirty="0">
                  <a:solidFill>
                    <a:schemeClr val="tx2">
                      <a:lumMod val="50000"/>
                    </a:schemeClr>
                  </a:solidFill>
                  <a:latin typeface=" Arial"/>
                </a:rPr>
                <a:t>Unit </a:t>
              </a:r>
              <a:r>
                <a:rPr lang="en-US" sz="1400" dirty="0">
                  <a:solidFill>
                    <a:schemeClr val="tx2">
                      <a:lumMod val="50000"/>
                    </a:schemeClr>
                  </a:solidFill>
                  <a:latin typeface=" Arial"/>
                </a:rPr>
                <a:t>by placing a checkmark in the checkbox. </a:t>
              </a:r>
            </a:p>
            <a:p>
              <a:r>
                <a:rPr lang="en-US" sz="1400" dirty="0">
                  <a:solidFill>
                    <a:schemeClr val="tx2">
                      <a:lumMod val="50000"/>
                    </a:schemeClr>
                  </a:solidFill>
                  <a:latin typeface=" Arial"/>
                </a:rPr>
                <a:t>Click the </a:t>
              </a:r>
              <a:r>
                <a:rPr lang="en-US" sz="1400" b="1" dirty="0">
                  <a:solidFill>
                    <a:schemeClr val="tx2">
                      <a:lumMod val="50000"/>
                    </a:schemeClr>
                  </a:solidFill>
                  <a:latin typeface=" Arial"/>
                </a:rPr>
                <a:t>Remove</a:t>
              </a:r>
              <a:r>
                <a:rPr lang="en-US" sz="1400" dirty="0">
                  <a:solidFill>
                    <a:schemeClr val="tx2">
                      <a:lumMod val="50000"/>
                    </a:schemeClr>
                  </a:solidFill>
                  <a:latin typeface=" Arial"/>
                </a:rPr>
                <a:t> button, screen refreshes and removes the individual from unit.</a:t>
              </a:r>
            </a:p>
            <a:p>
              <a:r>
                <a:rPr lang="en-US" sz="1400" dirty="0">
                  <a:solidFill>
                    <a:schemeClr val="tx2">
                      <a:lumMod val="50000"/>
                    </a:schemeClr>
                  </a:solidFill>
                  <a:latin typeface=" Arial"/>
                </a:rPr>
                <a:t>Next, place </a:t>
              </a:r>
              <a:r>
                <a:rPr lang="en-US" sz="1400" b="1" dirty="0">
                  <a:solidFill>
                    <a:schemeClr val="tx2">
                      <a:lumMod val="50000"/>
                    </a:schemeClr>
                  </a:solidFill>
                  <a:latin typeface=" Arial"/>
                </a:rPr>
                <a:t>checkmark</a:t>
              </a:r>
              <a:r>
                <a:rPr lang="en-US" sz="1400" dirty="0">
                  <a:solidFill>
                    <a:schemeClr val="tx2">
                      <a:lumMod val="50000"/>
                    </a:schemeClr>
                  </a:solidFill>
                  <a:latin typeface=" Arial"/>
                </a:rPr>
                <a:t> in the checkbox underneath the User Groups table next to the Unit.</a:t>
              </a:r>
            </a:p>
            <a:p>
              <a:r>
                <a:rPr lang="en-US" sz="1400" dirty="0">
                  <a:solidFill>
                    <a:schemeClr val="tx2">
                      <a:lumMod val="50000"/>
                    </a:schemeClr>
                  </a:solidFill>
                  <a:latin typeface=" Arial"/>
                </a:rPr>
                <a:t>Click the </a:t>
              </a:r>
              <a:r>
                <a:rPr lang="en-US" sz="1400" b="1" dirty="0">
                  <a:solidFill>
                    <a:schemeClr val="tx2">
                      <a:lumMod val="50000"/>
                    </a:schemeClr>
                  </a:solidFill>
                  <a:latin typeface=" Arial"/>
                </a:rPr>
                <a:t>Remove</a:t>
              </a:r>
              <a:r>
                <a:rPr lang="en-US" sz="1400" dirty="0">
                  <a:solidFill>
                    <a:schemeClr val="tx2">
                      <a:lumMod val="50000"/>
                    </a:schemeClr>
                  </a:solidFill>
                  <a:latin typeface=" Arial"/>
                </a:rPr>
                <a:t> Selected button.</a:t>
              </a:r>
            </a:p>
            <a:p>
              <a:pPr lvl="0">
                <a:defRPr/>
              </a:pPr>
              <a:r>
                <a:rPr lang="en-US" sz="1400" dirty="0">
                  <a:solidFill>
                    <a:schemeClr val="tx2">
                      <a:lumMod val="50000"/>
                    </a:schemeClr>
                  </a:solidFill>
                  <a:latin typeface=" Arial"/>
                </a:rPr>
                <a:t>Next, place </a:t>
              </a:r>
              <a:r>
                <a:rPr lang="en-US" sz="1400" b="1" dirty="0">
                  <a:solidFill>
                    <a:schemeClr val="tx2">
                      <a:lumMod val="50000"/>
                    </a:schemeClr>
                  </a:solidFill>
                  <a:latin typeface=" Arial"/>
                </a:rPr>
                <a:t>checkmark</a:t>
              </a:r>
              <a:r>
                <a:rPr lang="en-US" sz="1400" dirty="0">
                  <a:solidFill>
                    <a:schemeClr val="tx2">
                      <a:lumMod val="50000"/>
                    </a:schemeClr>
                  </a:solidFill>
                  <a:latin typeface=" Arial"/>
                </a:rPr>
                <a:t> in the checkbox underneath the User Permissions table next to the Unit.</a:t>
              </a:r>
            </a:p>
            <a:p>
              <a:pPr lvl="0">
                <a:defRPr/>
              </a:pPr>
              <a:r>
                <a:rPr lang="en-US" sz="1400" dirty="0">
                  <a:solidFill>
                    <a:schemeClr val="tx2">
                      <a:lumMod val="50000"/>
                    </a:schemeClr>
                  </a:solidFill>
                  <a:latin typeface=" Arial"/>
                </a:rPr>
                <a:t>Click the </a:t>
              </a:r>
              <a:r>
                <a:rPr lang="en-US" sz="1400" b="1" dirty="0">
                  <a:solidFill>
                    <a:schemeClr val="tx2">
                      <a:lumMod val="50000"/>
                    </a:schemeClr>
                  </a:solidFill>
                  <a:latin typeface=" Arial"/>
                </a:rPr>
                <a:t>Remove Selected </a:t>
              </a:r>
              <a:r>
                <a:rPr lang="en-US" sz="1400" dirty="0">
                  <a:solidFill>
                    <a:schemeClr val="tx2">
                      <a:lumMod val="50000"/>
                    </a:schemeClr>
                  </a:solidFill>
                  <a:latin typeface=" Arial"/>
                </a:rPr>
                <a:t>button.</a:t>
              </a:r>
            </a:p>
            <a:p>
              <a:pPr lvl="0">
                <a:defRPr/>
              </a:pPr>
              <a:r>
                <a:rPr lang="en-US" sz="1400" dirty="0">
                  <a:solidFill>
                    <a:schemeClr val="tx2">
                      <a:lumMod val="50000"/>
                    </a:schemeClr>
                  </a:solidFill>
                  <a:latin typeface=" Arial"/>
                </a:rPr>
                <a:t>Click the </a:t>
              </a:r>
              <a:r>
                <a:rPr lang="en-US" sz="1400" b="1" dirty="0">
                  <a:solidFill>
                    <a:schemeClr val="tx2">
                      <a:lumMod val="50000"/>
                    </a:schemeClr>
                  </a:solidFill>
                  <a:latin typeface=" Arial"/>
                </a:rPr>
                <a:t>Save </a:t>
              </a:r>
              <a:r>
                <a:rPr lang="en-US" sz="1400" dirty="0">
                  <a:solidFill>
                    <a:schemeClr val="tx2">
                      <a:lumMod val="50000"/>
                    </a:schemeClr>
                  </a:solidFill>
                  <a:latin typeface=" Arial"/>
                </a:rPr>
                <a:t>button (near top of page).</a:t>
              </a:r>
            </a:p>
          </p:txBody>
        </p:sp>
      </p:grpSp>
      <p:sp>
        <p:nvSpPr>
          <p:cNvPr id="37" name="TextBox 36"/>
          <p:cNvSpPr txBox="1"/>
          <p:nvPr/>
        </p:nvSpPr>
        <p:spPr>
          <a:xfrm>
            <a:off x="3064943" y="5751601"/>
            <a:ext cx="6062115" cy="523220"/>
          </a:xfrm>
          <a:prstGeom prst="rect">
            <a:avLst/>
          </a:prstGeom>
          <a:solidFill>
            <a:schemeClr val="bg1">
              <a:lumMod val="75000"/>
            </a:schemeClr>
          </a:solidFill>
          <a:ln>
            <a:solidFill>
              <a:schemeClr val="bg2">
                <a:lumMod val="25000"/>
              </a:schemeClr>
            </a:solidFill>
          </a:ln>
        </p:spPr>
        <p:txBody>
          <a:bodyPr wrap="square" rtlCol="0">
            <a:spAutoFit/>
          </a:bodyPr>
          <a:lstStyle/>
          <a:p>
            <a:pPr algn="ctr"/>
            <a:r>
              <a:rPr lang="en-US" sz="1400" b="1" dirty="0">
                <a:solidFill>
                  <a:schemeClr val="tx2">
                    <a:lumMod val="50000"/>
                  </a:schemeClr>
                </a:solidFill>
                <a:latin typeface=" Arial"/>
              </a:rPr>
              <a:t>NOTE</a:t>
            </a:r>
            <a:endParaRPr lang="en-US" sz="1400" dirty="0">
              <a:solidFill>
                <a:schemeClr val="tx2">
                  <a:lumMod val="50000"/>
                </a:schemeClr>
              </a:solidFill>
              <a:latin typeface=" Arial"/>
            </a:endParaRPr>
          </a:p>
          <a:p>
            <a:r>
              <a:rPr lang="en-US" sz="1400" dirty="0">
                <a:solidFill>
                  <a:schemeClr val="tx2">
                    <a:lumMod val="50000"/>
                  </a:schemeClr>
                </a:solidFill>
                <a:latin typeface=" Arial"/>
              </a:rPr>
              <a:t>If there are 2 or more pages, click the </a:t>
            </a:r>
            <a:r>
              <a:rPr lang="en-US" sz="1400" b="1" dirty="0">
                <a:solidFill>
                  <a:schemeClr val="tx2">
                    <a:lumMod val="50000"/>
                  </a:schemeClr>
                </a:solidFill>
                <a:latin typeface=" Arial"/>
              </a:rPr>
              <a:t>Page Size </a:t>
            </a:r>
            <a:r>
              <a:rPr lang="en-US" sz="1400" dirty="0">
                <a:solidFill>
                  <a:schemeClr val="tx2">
                    <a:lumMod val="50000"/>
                  </a:schemeClr>
                </a:solidFill>
                <a:latin typeface=" Arial"/>
              </a:rPr>
              <a:t>drop-down and select </a:t>
            </a:r>
            <a:r>
              <a:rPr lang="en-US" sz="1400" b="1" dirty="0">
                <a:solidFill>
                  <a:schemeClr val="tx2">
                    <a:lumMod val="50000"/>
                  </a:schemeClr>
                </a:solidFill>
                <a:latin typeface=" Arial"/>
              </a:rPr>
              <a:t>50</a:t>
            </a:r>
            <a:r>
              <a:rPr lang="en-US" sz="1400" dirty="0">
                <a:solidFill>
                  <a:schemeClr val="tx2">
                    <a:lumMod val="50000"/>
                  </a:schemeClr>
                </a:solidFill>
                <a:latin typeface=" Arial"/>
              </a:rPr>
              <a:t>.</a:t>
            </a:r>
          </a:p>
        </p:txBody>
      </p:sp>
      <p:sp>
        <p:nvSpPr>
          <p:cNvPr id="52" name="Rectangle 51"/>
          <p:cNvSpPr/>
          <p:nvPr/>
        </p:nvSpPr>
        <p:spPr>
          <a:xfrm>
            <a:off x="775730" y="4278217"/>
            <a:ext cx="164951" cy="1422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4"/>
          <p:cNvSpPr txBox="1">
            <a:spLocks/>
          </p:cNvSpPr>
          <p:nvPr/>
        </p:nvSpPr>
        <p:spPr>
          <a:xfrm>
            <a:off x="11582400" y="6492875"/>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rPr>
              <a:t>21</a:t>
            </a:r>
          </a:p>
        </p:txBody>
      </p:sp>
      <p:sp>
        <p:nvSpPr>
          <p:cNvPr id="18" name="Rectangle 17"/>
          <p:cNvSpPr/>
          <p:nvPr/>
        </p:nvSpPr>
        <p:spPr>
          <a:xfrm>
            <a:off x="8953309" y="5549415"/>
            <a:ext cx="330540" cy="1557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466891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654923"/>
            <a:ext cx="12192001" cy="2509557"/>
          </a:xfrm>
          <a:prstGeom prst="rect">
            <a:avLst/>
          </a:prstGeom>
        </p:spPr>
      </p:pic>
      <p:sp>
        <p:nvSpPr>
          <p:cNvPr id="4" name="TextBox 3"/>
          <p:cNvSpPr txBox="1"/>
          <p:nvPr/>
        </p:nvSpPr>
        <p:spPr>
          <a:xfrm>
            <a:off x="6127463" y="33605"/>
            <a:ext cx="6064537" cy="584775"/>
          </a:xfrm>
          <a:prstGeom prst="rect">
            <a:avLst/>
          </a:prstGeom>
          <a:noFill/>
        </p:spPr>
        <p:txBody>
          <a:bodyPr wrap="square" rtlCol="0">
            <a:spAutoFit/>
          </a:bodyPr>
          <a:lstStyle/>
          <a:p>
            <a:pPr algn="ctr"/>
            <a:r>
              <a:rPr lang="en-US" sz="3200" b="1" dirty="0">
                <a:cs typeface="Arial" panose="020B0604020202020204" pitchFamily="34" charset="0"/>
              </a:rPr>
              <a:t>User Reports</a:t>
            </a:r>
          </a:p>
        </p:txBody>
      </p:sp>
      <p:sp>
        <p:nvSpPr>
          <p:cNvPr id="8" name="Rectangle 7"/>
          <p:cNvSpPr/>
          <p:nvPr/>
        </p:nvSpPr>
        <p:spPr>
          <a:xfrm>
            <a:off x="1331356" y="1455519"/>
            <a:ext cx="570015" cy="95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4025193" y="4942632"/>
            <a:ext cx="5624974" cy="1077218"/>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square" rtlCol="0">
            <a:spAutoFit/>
          </a:bodyPr>
          <a:lstStyle/>
          <a:p>
            <a:pPr algn="ctr"/>
            <a:r>
              <a:rPr lang="en-US" sz="1400" b="1" dirty="0">
                <a:solidFill>
                  <a:schemeClr val="tx2">
                    <a:lumMod val="75000"/>
                  </a:schemeClr>
                </a:solidFill>
                <a:latin typeface=" Arial"/>
              </a:rPr>
              <a:t>Step 3</a:t>
            </a:r>
          </a:p>
          <a:p>
            <a:endParaRPr lang="en-US" sz="800" dirty="0">
              <a:solidFill>
                <a:schemeClr val="tx2">
                  <a:lumMod val="75000"/>
                </a:schemeClr>
              </a:solidFill>
              <a:latin typeface=" Arial"/>
            </a:endParaRPr>
          </a:p>
          <a:p>
            <a:r>
              <a:rPr lang="en-US" sz="1400" dirty="0">
                <a:solidFill>
                  <a:schemeClr val="tx2">
                    <a:lumMod val="75000"/>
                  </a:schemeClr>
                </a:solidFill>
                <a:latin typeface=" Arial"/>
              </a:rPr>
              <a:t>You have the option to view the number of items displayed by selecting from the </a:t>
            </a:r>
            <a:r>
              <a:rPr lang="en-US" sz="1400" b="1" dirty="0">
                <a:solidFill>
                  <a:schemeClr val="tx2">
                    <a:lumMod val="75000"/>
                  </a:schemeClr>
                </a:solidFill>
                <a:latin typeface=" Arial"/>
              </a:rPr>
              <a:t>Page Size </a:t>
            </a:r>
            <a:r>
              <a:rPr lang="en-US" sz="1400" dirty="0">
                <a:solidFill>
                  <a:schemeClr val="tx2">
                    <a:lumMod val="75000"/>
                  </a:schemeClr>
                </a:solidFill>
                <a:latin typeface=" Arial"/>
              </a:rPr>
              <a:t>drop-down menu. There is an option to generate an Excel spreadsheet by selecting the </a:t>
            </a:r>
            <a:r>
              <a:rPr lang="en-US" sz="1400" b="1" dirty="0">
                <a:solidFill>
                  <a:schemeClr val="tx2">
                    <a:lumMod val="75000"/>
                  </a:schemeClr>
                </a:solidFill>
                <a:latin typeface=" Arial"/>
              </a:rPr>
              <a:t>Excel </a:t>
            </a:r>
            <a:r>
              <a:rPr lang="en-US" sz="1400" dirty="0">
                <a:solidFill>
                  <a:schemeClr val="tx2">
                    <a:lumMod val="75000"/>
                  </a:schemeClr>
                </a:solidFill>
                <a:latin typeface=" Arial"/>
              </a:rPr>
              <a:t>icon</a:t>
            </a:r>
            <a:r>
              <a:rPr lang="en-US" sz="1400" dirty="0">
                <a:solidFill>
                  <a:schemeClr val="tx2">
                    <a:lumMod val="50000"/>
                  </a:schemeClr>
                </a:solidFill>
                <a:latin typeface=" Arial"/>
              </a:rPr>
              <a:t>.</a:t>
            </a:r>
          </a:p>
        </p:txBody>
      </p:sp>
      <p:sp>
        <p:nvSpPr>
          <p:cNvPr id="28" name="TextBox 27"/>
          <p:cNvSpPr txBox="1"/>
          <p:nvPr/>
        </p:nvSpPr>
        <p:spPr>
          <a:xfrm>
            <a:off x="6756558" y="847017"/>
            <a:ext cx="5179795" cy="1292662"/>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square" rtlCol="0">
            <a:spAutoFit/>
          </a:bodyPr>
          <a:lstStyle/>
          <a:p>
            <a:pPr algn="ctr"/>
            <a:r>
              <a:rPr lang="en-US" sz="1400" b="1" dirty="0">
                <a:solidFill>
                  <a:schemeClr val="tx2">
                    <a:lumMod val="50000"/>
                  </a:schemeClr>
                </a:solidFill>
                <a:latin typeface=" Arial"/>
              </a:rPr>
              <a:t>Step 1</a:t>
            </a:r>
          </a:p>
          <a:p>
            <a:endParaRPr lang="en-US" sz="800" dirty="0">
              <a:solidFill>
                <a:schemeClr val="tx2">
                  <a:lumMod val="50000"/>
                </a:schemeClr>
              </a:solidFill>
              <a:latin typeface=" Arial"/>
            </a:endParaRPr>
          </a:p>
          <a:p>
            <a:r>
              <a:rPr lang="en-US" sz="1400" dirty="0">
                <a:solidFill>
                  <a:schemeClr val="tx2">
                    <a:lumMod val="50000"/>
                  </a:schemeClr>
                </a:solidFill>
                <a:latin typeface=" Arial"/>
              </a:rPr>
              <a:t>Navigate to the </a:t>
            </a:r>
            <a:r>
              <a:rPr lang="en-US" sz="1400" b="1" dirty="0">
                <a:solidFill>
                  <a:schemeClr val="tx2">
                    <a:lumMod val="50000"/>
                  </a:schemeClr>
                </a:solidFill>
                <a:latin typeface=" Arial"/>
              </a:rPr>
              <a:t>Administration</a:t>
            </a:r>
            <a:r>
              <a:rPr lang="en-US" sz="1400" dirty="0">
                <a:solidFill>
                  <a:schemeClr val="tx2">
                    <a:lumMod val="50000"/>
                  </a:schemeClr>
                </a:solidFill>
                <a:latin typeface=" Arial"/>
              </a:rPr>
              <a:t> menu.</a:t>
            </a:r>
          </a:p>
          <a:p>
            <a:r>
              <a:rPr lang="en-US" sz="1400" dirty="0">
                <a:solidFill>
                  <a:schemeClr val="tx2">
                    <a:lumMod val="50000"/>
                  </a:schemeClr>
                </a:solidFill>
                <a:latin typeface=" Arial"/>
              </a:rPr>
              <a:t>Scroll down to the </a:t>
            </a:r>
            <a:r>
              <a:rPr lang="en-US" sz="1400" b="1" dirty="0">
                <a:solidFill>
                  <a:schemeClr val="tx2">
                    <a:lumMod val="50000"/>
                  </a:schemeClr>
                </a:solidFill>
                <a:latin typeface=" Arial"/>
              </a:rPr>
              <a:t>User Management</a:t>
            </a:r>
            <a:r>
              <a:rPr lang="en-US" sz="1400" dirty="0">
                <a:solidFill>
                  <a:schemeClr val="tx2">
                    <a:lumMod val="50000"/>
                  </a:schemeClr>
                </a:solidFill>
                <a:latin typeface=" Arial"/>
              </a:rPr>
              <a:t>.</a:t>
            </a:r>
          </a:p>
          <a:p>
            <a:r>
              <a:rPr lang="en-US" sz="1400" dirty="0">
                <a:solidFill>
                  <a:schemeClr val="tx2">
                    <a:lumMod val="50000"/>
                  </a:schemeClr>
                </a:solidFill>
                <a:latin typeface=" Arial"/>
              </a:rPr>
              <a:t>Hover cursor over the </a:t>
            </a:r>
            <a:r>
              <a:rPr lang="en-US" sz="1400" b="1" dirty="0">
                <a:solidFill>
                  <a:schemeClr val="tx2">
                    <a:lumMod val="50000"/>
                  </a:schemeClr>
                </a:solidFill>
                <a:latin typeface=" Arial"/>
              </a:rPr>
              <a:t>Used Reports </a:t>
            </a:r>
            <a:r>
              <a:rPr lang="en-US" sz="1400" dirty="0">
                <a:solidFill>
                  <a:schemeClr val="tx2">
                    <a:lumMod val="50000"/>
                  </a:schemeClr>
                </a:solidFill>
                <a:latin typeface=" Arial"/>
              </a:rPr>
              <a:t>submenu.</a:t>
            </a:r>
          </a:p>
          <a:p>
            <a:r>
              <a:rPr lang="en-US" sz="1400" dirty="0">
                <a:solidFill>
                  <a:schemeClr val="tx2">
                    <a:lumMod val="50000"/>
                  </a:schemeClr>
                </a:solidFill>
                <a:latin typeface=" Arial"/>
              </a:rPr>
              <a:t>Click the</a:t>
            </a:r>
            <a:r>
              <a:rPr lang="en-US" sz="1400" b="1" dirty="0">
                <a:solidFill>
                  <a:schemeClr val="tx2">
                    <a:lumMod val="50000"/>
                  </a:schemeClr>
                </a:solidFill>
                <a:latin typeface=" Arial"/>
              </a:rPr>
              <a:t> Functions Used </a:t>
            </a:r>
            <a:r>
              <a:rPr lang="en-US" sz="1400" dirty="0">
                <a:solidFill>
                  <a:schemeClr val="tx2">
                    <a:lumMod val="50000"/>
                  </a:schemeClr>
                </a:solidFill>
                <a:latin typeface=" Arial"/>
              </a:rPr>
              <a:t>fly-out menu.</a:t>
            </a:r>
          </a:p>
        </p:txBody>
      </p:sp>
      <p:pic>
        <p:nvPicPr>
          <p:cNvPr id="2" name="Picture 1"/>
          <p:cNvPicPr>
            <a:picLocks noChangeAspect="1"/>
          </p:cNvPicPr>
          <p:nvPr/>
        </p:nvPicPr>
        <p:blipFill>
          <a:blip r:embed="rId4"/>
          <a:stretch>
            <a:fillRect/>
          </a:stretch>
        </p:blipFill>
        <p:spPr>
          <a:xfrm>
            <a:off x="21521" y="2896234"/>
            <a:ext cx="9319098" cy="1478104"/>
          </a:xfrm>
          <a:prstGeom prst="rect">
            <a:avLst/>
          </a:prstGeom>
          <a:ln w="25400">
            <a:solidFill>
              <a:schemeClr val="bg2">
                <a:lumMod val="25000"/>
              </a:schemeClr>
            </a:solidFill>
          </a:ln>
        </p:spPr>
      </p:pic>
      <p:sp>
        <p:nvSpPr>
          <p:cNvPr id="10" name="TextBox 9"/>
          <p:cNvSpPr txBox="1"/>
          <p:nvPr/>
        </p:nvSpPr>
        <p:spPr>
          <a:xfrm>
            <a:off x="4261628" y="2891844"/>
            <a:ext cx="6893977" cy="1723549"/>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square" rtlCol="0">
            <a:spAutoFit/>
          </a:bodyPr>
          <a:lstStyle/>
          <a:p>
            <a:pPr algn="ctr"/>
            <a:r>
              <a:rPr lang="en-US" sz="1400" b="1" dirty="0">
                <a:solidFill>
                  <a:schemeClr val="tx2">
                    <a:lumMod val="50000"/>
                  </a:schemeClr>
                </a:solidFill>
                <a:latin typeface=" Arial"/>
              </a:rPr>
              <a:t>Step 2</a:t>
            </a:r>
          </a:p>
          <a:p>
            <a:endParaRPr lang="en-US" sz="800" dirty="0">
              <a:solidFill>
                <a:schemeClr val="tx2">
                  <a:lumMod val="50000"/>
                </a:schemeClr>
              </a:solidFill>
              <a:latin typeface=" Arial"/>
            </a:endParaRPr>
          </a:p>
          <a:p>
            <a:r>
              <a:rPr lang="en-US" sz="1400" dirty="0">
                <a:solidFill>
                  <a:schemeClr val="tx2">
                    <a:lumMod val="50000"/>
                  </a:schemeClr>
                </a:solidFill>
              </a:rPr>
              <a:t>Select the </a:t>
            </a:r>
            <a:r>
              <a:rPr lang="en-US" sz="1400" b="1" dirty="0">
                <a:solidFill>
                  <a:schemeClr val="tx2">
                    <a:lumMod val="50000"/>
                  </a:schemeClr>
                </a:solidFill>
              </a:rPr>
              <a:t>Unit</a:t>
            </a:r>
            <a:r>
              <a:rPr lang="en-US" sz="1400" dirty="0">
                <a:solidFill>
                  <a:schemeClr val="tx2">
                    <a:lumMod val="50000"/>
                  </a:schemeClr>
                </a:solidFill>
              </a:rPr>
              <a:t> from the Unit drop-down menu.</a:t>
            </a:r>
          </a:p>
          <a:p>
            <a:r>
              <a:rPr lang="en-US" sz="1400" dirty="0">
                <a:solidFill>
                  <a:schemeClr val="tx2">
                    <a:lumMod val="50000"/>
                  </a:schemeClr>
                </a:solidFill>
              </a:rPr>
              <a:t>Select a </a:t>
            </a:r>
            <a:r>
              <a:rPr lang="en-US" sz="1400" b="1" dirty="0">
                <a:solidFill>
                  <a:schemeClr val="tx2">
                    <a:lumMod val="50000"/>
                  </a:schemeClr>
                </a:solidFill>
              </a:rPr>
              <a:t>Page</a:t>
            </a:r>
            <a:r>
              <a:rPr lang="en-US" sz="1400" dirty="0">
                <a:solidFill>
                  <a:schemeClr val="tx2">
                    <a:lumMod val="50000"/>
                  </a:schemeClr>
                </a:solidFill>
              </a:rPr>
              <a:t> from the drop-down menu.</a:t>
            </a:r>
          </a:p>
          <a:p>
            <a:r>
              <a:rPr lang="en-US" sz="1400" dirty="0">
                <a:solidFill>
                  <a:schemeClr val="tx2">
                    <a:lumMod val="50000"/>
                  </a:schemeClr>
                </a:solidFill>
              </a:rPr>
              <a:t>Select a </a:t>
            </a:r>
            <a:r>
              <a:rPr lang="en-US" sz="1400" b="1" dirty="0">
                <a:solidFill>
                  <a:schemeClr val="tx2">
                    <a:lumMod val="50000"/>
                  </a:schemeClr>
                </a:solidFill>
              </a:rPr>
              <a:t>Page Actions </a:t>
            </a:r>
            <a:r>
              <a:rPr lang="en-US" sz="1400" dirty="0">
                <a:solidFill>
                  <a:schemeClr val="tx2">
                    <a:lumMod val="50000"/>
                  </a:schemeClr>
                </a:solidFill>
              </a:rPr>
              <a:t>from the drop-down menu.</a:t>
            </a:r>
          </a:p>
          <a:p>
            <a:r>
              <a:rPr lang="en-US" sz="1400" dirty="0">
                <a:solidFill>
                  <a:schemeClr val="tx2">
                    <a:lumMod val="50000"/>
                  </a:schemeClr>
                </a:solidFill>
              </a:rPr>
              <a:t>The screen refreshes, notice the </a:t>
            </a:r>
            <a:r>
              <a:rPr lang="en-US" sz="1400" b="1" dirty="0">
                <a:solidFill>
                  <a:schemeClr val="tx2">
                    <a:lumMod val="50000"/>
                  </a:schemeClr>
                </a:solidFill>
              </a:rPr>
              <a:t>Search</a:t>
            </a:r>
            <a:r>
              <a:rPr lang="en-US" sz="1400" dirty="0">
                <a:solidFill>
                  <a:schemeClr val="tx2">
                    <a:lumMod val="50000"/>
                  </a:schemeClr>
                </a:solidFill>
              </a:rPr>
              <a:t> button is now activated.</a:t>
            </a:r>
          </a:p>
          <a:p>
            <a:r>
              <a:rPr lang="en-US" sz="1400" dirty="0">
                <a:solidFill>
                  <a:schemeClr val="tx2">
                    <a:lumMod val="50000"/>
                  </a:schemeClr>
                </a:solidFill>
              </a:rPr>
              <a:t>Click the </a:t>
            </a:r>
            <a:r>
              <a:rPr lang="en-US" sz="1400" b="1" dirty="0">
                <a:solidFill>
                  <a:schemeClr val="tx2">
                    <a:lumMod val="50000"/>
                  </a:schemeClr>
                </a:solidFill>
              </a:rPr>
              <a:t>Search</a:t>
            </a:r>
            <a:r>
              <a:rPr lang="en-US" sz="1400" dirty="0">
                <a:solidFill>
                  <a:schemeClr val="tx2">
                    <a:lumMod val="50000"/>
                  </a:schemeClr>
                </a:solidFill>
              </a:rPr>
              <a:t> button to view the search results.</a:t>
            </a:r>
          </a:p>
          <a:p>
            <a:r>
              <a:rPr lang="en-US" sz="1400" dirty="0">
                <a:solidFill>
                  <a:schemeClr val="tx2">
                    <a:lumMod val="50000"/>
                  </a:schemeClr>
                </a:solidFill>
              </a:rPr>
              <a:t>The screen refreshes and the search results are displayed in an Excel table format.</a:t>
            </a:r>
          </a:p>
        </p:txBody>
      </p:sp>
      <p:pic>
        <p:nvPicPr>
          <p:cNvPr id="3" name="Picture 2"/>
          <p:cNvPicPr>
            <a:picLocks noChangeAspect="1"/>
          </p:cNvPicPr>
          <p:nvPr/>
        </p:nvPicPr>
        <p:blipFill>
          <a:blip r:embed="rId5"/>
          <a:stretch>
            <a:fillRect/>
          </a:stretch>
        </p:blipFill>
        <p:spPr>
          <a:xfrm>
            <a:off x="1158049" y="4428273"/>
            <a:ext cx="2731228" cy="2385645"/>
          </a:xfrm>
          <a:prstGeom prst="rect">
            <a:avLst/>
          </a:prstGeom>
          <a:ln w="25400">
            <a:solidFill>
              <a:schemeClr val="bg2">
                <a:lumMod val="25000"/>
              </a:schemeClr>
            </a:solidFill>
          </a:ln>
        </p:spPr>
      </p:pic>
      <p:sp>
        <p:nvSpPr>
          <p:cNvPr id="15" name="Oval 14"/>
          <p:cNvSpPr/>
          <p:nvPr/>
        </p:nvSpPr>
        <p:spPr>
          <a:xfrm>
            <a:off x="3601207" y="4407648"/>
            <a:ext cx="274320" cy="2743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158049" y="6509162"/>
            <a:ext cx="808255" cy="2338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4"/>
          <p:cNvSpPr txBox="1">
            <a:spLocks/>
          </p:cNvSpPr>
          <p:nvPr/>
        </p:nvSpPr>
        <p:spPr>
          <a:xfrm>
            <a:off x="11582400" y="6492875"/>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rPr>
              <a:t>22</a:t>
            </a:r>
          </a:p>
        </p:txBody>
      </p:sp>
      <p:sp>
        <p:nvSpPr>
          <p:cNvPr id="18" name="Rectangle 17"/>
          <p:cNvSpPr/>
          <p:nvPr/>
        </p:nvSpPr>
        <p:spPr>
          <a:xfrm>
            <a:off x="7808053" y="2629151"/>
            <a:ext cx="1842114" cy="1594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22568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52802"/>
            <a:ext cx="12211269" cy="3822382"/>
          </a:xfrm>
          <a:prstGeom prst="rect">
            <a:avLst/>
          </a:prstGeom>
        </p:spPr>
      </p:pic>
      <p:pic>
        <p:nvPicPr>
          <p:cNvPr id="10" name="Picture 9"/>
          <p:cNvPicPr>
            <a:picLocks noChangeAspect="1"/>
          </p:cNvPicPr>
          <p:nvPr/>
        </p:nvPicPr>
        <p:blipFill>
          <a:blip r:embed="rId4"/>
          <a:stretch>
            <a:fillRect/>
          </a:stretch>
        </p:blipFill>
        <p:spPr>
          <a:xfrm>
            <a:off x="138388" y="4220447"/>
            <a:ext cx="7181850" cy="2095500"/>
          </a:xfrm>
          <a:prstGeom prst="rect">
            <a:avLst/>
          </a:prstGeom>
        </p:spPr>
      </p:pic>
      <p:sp>
        <p:nvSpPr>
          <p:cNvPr id="4" name="TextBox 3"/>
          <p:cNvSpPr txBox="1"/>
          <p:nvPr/>
        </p:nvSpPr>
        <p:spPr>
          <a:xfrm>
            <a:off x="6127463" y="33605"/>
            <a:ext cx="6064537" cy="584775"/>
          </a:xfrm>
          <a:prstGeom prst="rect">
            <a:avLst/>
          </a:prstGeom>
          <a:noFill/>
        </p:spPr>
        <p:txBody>
          <a:bodyPr wrap="square" rtlCol="0">
            <a:spAutoFit/>
          </a:bodyPr>
          <a:lstStyle/>
          <a:p>
            <a:pPr algn="ctr"/>
            <a:r>
              <a:rPr lang="en-US" sz="3200" b="1" dirty="0">
                <a:cs typeface="Arial" panose="020B0604020202020204" pitchFamily="34" charset="0"/>
              </a:rPr>
              <a:t>User Reports</a:t>
            </a:r>
          </a:p>
        </p:txBody>
      </p:sp>
      <p:grpSp>
        <p:nvGrpSpPr>
          <p:cNvPr id="13" name="Group 12"/>
          <p:cNvGrpSpPr/>
          <p:nvPr/>
        </p:nvGrpSpPr>
        <p:grpSpPr>
          <a:xfrm>
            <a:off x="138388" y="4258583"/>
            <a:ext cx="7019342" cy="2094114"/>
            <a:chOff x="138388" y="4258583"/>
            <a:chExt cx="7019342" cy="2094114"/>
          </a:xfrm>
        </p:grpSpPr>
        <p:grpSp>
          <p:nvGrpSpPr>
            <p:cNvPr id="18" name="Group 17"/>
            <p:cNvGrpSpPr/>
            <p:nvPr/>
          </p:nvGrpSpPr>
          <p:grpSpPr>
            <a:xfrm>
              <a:off x="1609863" y="5542416"/>
              <a:ext cx="865102" cy="466495"/>
              <a:chOff x="1609863" y="5542416"/>
              <a:chExt cx="865102" cy="466495"/>
            </a:xfrm>
          </p:grpSpPr>
          <p:sp>
            <p:nvSpPr>
              <p:cNvPr id="31" name="Rectangle 30"/>
              <p:cNvSpPr/>
              <p:nvPr/>
            </p:nvSpPr>
            <p:spPr>
              <a:xfrm>
                <a:off x="1628434" y="5542416"/>
                <a:ext cx="846531" cy="184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1609863" y="5824583"/>
                <a:ext cx="846531" cy="184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Oval 22"/>
            <p:cNvSpPr/>
            <p:nvPr/>
          </p:nvSpPr>
          <p:spPr>
            <a:xfrm>
              <a:off x="6883410" y="4258583"/>
              <a:ext cx="274320" cy="2743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138388" y="6127068"/>
              <a:ext cx="1322548" cy="2256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Box 26"/>
          <p:cNvSpPr txBox="1"/>
          <p:nvPr/>
        </p:nvSpPr>
        <p:spPr>
          <a:xfrm>
            <a:off x="7320238" y="906522"/>
            <a:ext cx="4685992" cy="1292662"/>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square" rtlCol="0">
            <a:spAutoFit/>
          </a:bodyPr>
          <a:lstStyle/>
          <a:p>
            <a:pPr algn="ctr"/>
            <a:r>
              <a:rPr lang="en-US" sz="1400" b="1" dirty="0">
                <a:solidFill>
                  <a:schemeClr val="tx2">
                    <a:lumMod val="50000"/>
                  </a:schemeClr>
                </a:solidFill>
                <a:latin typeface=" Arial"/>
              </a:rPr>
              <a:t>Step 1</a:t>
            </a:r>
          </a:p>
          <a:p>
            <a:endParaRPr lang="en-US" sz="800" dirty="0">
              <a:solidFill>
                <a:schemeClr val="tx2">
                  <a:lumMod val="50000"/>
                </a:schemeClr>
              </a:solidFill>
              <a:latin typeface=" Arial"/>
            </a:endParaRPr>
          </a:p>
          <a:p>
            <a:r>
              <a:rPr lang="en-US" sz="1400" dirty="0">
                <a:solidFill>
                  <a:schemeClr val="tx2">
                    <a:lumMod val="50000"/>
                  </a:schemeClr>
                </a:solidFill>
                <a:latin typeface=" Arial"/>
              </a:rPr>
              <a:t>Navigate to the </a:t>
            </a:r>
            <a:r>
              <a:rPr lang="en-US" sz="1400" b="1" dirty="0">
                <a:solidFill>
                  <a:schemeClr val="tx2">
                    <a:lumMod val="50000"/>
                  </a:schemeClr>
                </a:solidFill>
                <a:latin typeface=" Arial"/>
              </a:rPr>
              <a:t>Administration</a:t>
            </a:r>
            <a:r>
              <a:rPr lang="en-US" sz="1400" dirty="0">
                <a:solidFill>
                  <a:schemeClr val="tx2">
                    <a:lumMod val="50000"/>
                  </a:schemeClr>
                </a:solidFill>
                <a:latin typeface=" Arial"/>
              </a:rPr>
              <a:t> menu.</a:t>
            </a:r>
          </a:p>
          <a:p>
            <a:r>
              <a:rPr lang="en-US" sz="1400" dirty="0">
                <a:solidFill>
                  <a:schemeClr val="tx2">
                    <a:lumMod val="50000"/>
                  </a:schemeClr>
                </a:solidFill>
                <a:latin typeface=" Arial"/>
              </a:rPr>
              <a:t>Scroll down to the </a:t>
            </a:r>
            <a:r>
              <a:rPr lang="en-US" sz="1400" b="1" dirty="0">
                <a:solidFill>
                  <a:schemeClr val="tx2">
                    <a:lumMod val="50000"/>
                  </a:schemeClr>
                </a:solidFill>
                <a:latin typeface=" Arial"/>
              </a:rPr>
              <a:t>User Management</a:t>
            </a:r>
            <a:r>
              <a:rPr lang="en-US" sz="1400" dirty="0">
                <a:solidFill>
                  <a:schemeClr val="tx2">
                    <a:lumMod val="50000"/>
                  </a:schemeClr>
                </a:solidFill>
                <a:latin typeface=" Arial"/>
              </a:rPr>
              <a:t>.</a:t>
            </a:r>
          </a:p>
          <a:p>
            <a:r>
              <a:rPr lang="en-US" sz="1400" dirty="0">
                <a:solidFill>
                  <a:schemeClr val="tx2">
                    <a:lumMod val="50000"/>
                  </a:schemeClr>
                </a:solidFill>
                <a:latin typeface=" Arial"/>
              </a:rPr>
              <a:t>Hover cursor over the </a:t>
            </a:r>
            <a:r>
              <a:rPr lang="en-US" sz="1400" b="1" dirty="0">
                <a:solidFill>
                  <a:schemeClr val="tx2">
                    <a:lumMod val="50000"/>
                  </a:schemeClr>
                </a:solidFill>
                <a:latin typeface=" Arial"/>
              </a:rPr>
              <a:t>User Reports </a:t>
            </a:r>
            <a:r>
              <a:rPr lang="en-US" sz="1400" dirty="0">
                <a:solidFill>
                  <a:schemeClr val="tx2">
                    <a:lumMod val="50000"/>
                  </a:schemeClr>
                </a:solidFill>
                <a:latin typeface=" Arial"/>
              </a:rPr>
              <a:t>submenu.</a:t>
            </a:r>
          </a:p>
          <a:p>
            <a:r>
              <a:rPr lang="en-US" sz="1400" dirty="0">
                <a:solidFill>
                  <a:schemeClr val="tx2">
                    <a:lumMod val="50000"/>
                  </a:schemeClr>
                </a:solidFill>
                <a:latin typeface=" Arial"/>
              </a:rPr>
              <a:t>Click the</a:t>
            </a:r>
            <a:r>
              <a:rPr lang="en-US" sz="1400" b="1" dirty="0">
                <a:solidFill>
                  <a:schemeClr val="tx2">
                    <a:lumMod val="50000"/>
                  </a:schemeClr>
                </a:solidFill>
                <a:latin typeface=" Arial"/>
              </a:rPr>
              <a:t> Functions Used By Time Period </a:t>
            </a:r>
            <a:r>
              <a:rPr lang="en-US" sz="1400" dirty="0">
                <a:solidFill>
                  <a:schemeClr val="tx2">
                    <a:lumMod val="50000"/>
                  </a:schemeClr>
                </a:solidFill>
                <a:latin typeface=" Arial"/>
              </a:rPr>
              <a:t>fly-out menu.</a:t>
            </a:r>
          </a:p>
        </p:txBody>
      </p:sp>
      <p:sp>
        <p:nvSpPr>
          <p:cNvPr id="28" name="TextBox 27"/>
          <p:cNvSpPr txBox="1"/>
          <p:nvPr/>
        </p:nvSpPr>
        <p:spPr>
          <a:xfrm>
            <a:off x="1855248" y="1552853"/>
            <a:ext cx="4596671" cy="3108543"/>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square" rtlCol="0">
            <a:spAutoFit/>
          </a:bodyPr>
          <a:lstStyle/>
          <a:p>
            <a:pPr algn="ctr"/>
            <a:r>
              <a:rPr lang="en-US" sz="1400" b="1" dirty="0">
                <a:solidFill>
                  <a:schemeClr val="tx2">
                    <a:lumMod val="50000"/>
                  </a:schemeClr>
                </a:solidFill>
                <a:latin typeface=" Arial"/>
              </a:rPr>
              <a:t>Step 2</a:t>
            </a:r>
          </a:p>
          <a:p>
            <a:pPr algn="ctr"/>
            <a:endParaRPr lang="en-US" sz="1400" b="1" dirty="0"/>
          </a:p>
          <a:p>
            <a:r>
              <a:rPr lang="en-US" sz="1400" dirty="0"/>
              <a:t>Select an option from the </a:t>
            </a:r>
            <a:r>
              <a:rPr lang="en-US" sz="1400" b="1" dirty="0"/>
              <a:t>Page</a:t>
            </a:r>
            <a:r>
              <a:rPr lang="en-US" sz="1400" dirty="0"/>
              <a:t> drop-down menu: </a:t>
            </a:r>
            <a:r>
              <a:rPr lang="en-US" sz="1400" b="1" dirty="0"/>
              <a:t>APFT,</a:t>
            </a:r>
            <a:r>
              <a:rPr lang="en-US" sz="1400" dirty="0"/>
              <a:t> </a:t>
            </a:r>
            <a:r>
              <a:rPr lang="en-US" sz="1400" b="1" dirty="0"/>
              <a:t>Height/Weight,</a:t>
            </a:r>
            <a:r>
              <a:rPr lang="en-US" sz="1400" dirty="0"/>
              <a:t> and </a:t>
            </a:r>
            <a:r>
              <a:rPr lang="en-US" sz="1400" b="1" dirty="0"/>
              <a:t>Weapons</a:t>
            </a:r>
            <a:r>
              <a:rPr lang="en-US" sz="1400" dirty="0"/>
              <a:t>.</a:t>
            </a:r>
          </a:p>
          <a:p>
            <a:r>
              <a:rPr lang="en-US" sz="1400" dirty="0"/>
              <a:t>Notice when the </a:t>
            </a:r>
            <a:r>
              <a:rPr lang="en-US" sz="1400" b="1" dirty="0"/>
              <a:t>Page</a:t>
            </a:r>
            <a:r>
              <a:rPr lang="en-US" sz="1400" dirty="0"/>
              <a:t> is selected, it activates the </a:t>
            </a:r>
            <a:r>
              <a:rPr lang="en-US" sz="1400" b="1" dirty="0"/>
              <a:t>Fiscal Year </a:t>
            </a:r>
            <a:r>
              <a:rPr lang="en-US" sz="1400" dirty="0"/>
              <a:t>drop-down menu and Date calendar menu.</a:t>
            </a:r>
          </a:p>
          <a:p>
            <a:r>
              <a:rPr lang="en-US" sz="1400" dirty="0"/>
              <a:t>Select the </a:t>
            </a:r>
            <a:r>
              <a:rPr lang="en-US" sz="1400" b="1" dirty="0"/>
              <a:t>Fiscal Year </a:t>
            </a:r>
            <a:r>
              <a:rPr lang="en-US" sz="1400" dirty="0"/>
              <a:t>drop-down menu, this is a mandatory field.</a:t>
            </a:r>
          </a:p>
          <a:p>
            <a:r>
              <a:rPr lang="en-US" sz="1400" dirty="0"/>
              <a:t>Notice when the Fiscal Year is selected, it activates the Quarter and Month drop-down menus. These fields become activated.</a:t>
            </a:r>
          </a:p>
          <a:p>
            <a:r>
              <a:rPr lang="en-US" sz="1400" dirty="0"/>
              <a:t>Select either the </a:t>
            </a:r>
            <a:r>
              <a:rPr lang="en-US" sz="1400" b="1" dirty="0"/>
              <a:t>Quarter</a:t>
            </a:r>
            <a:r>
              <a:rPr lang="en-US" sz="1400" dirty="0"/>
              <a:t> or </a:t>
            </a:r>
            <a:r>
              <a:rPr lang="en-US" sz="1400" b="1" dirty="0"/>
              <a:t>Month</a:t>
            </a:r>
            <a:r>
              <a:rPr lang="en-US" sz="1400" dirty="0"/>
              <a:t> from the drop-down menu. When you select either </a:t>
            </a:r>
            <a:r>
              <a:rPr lang="en-US" sz="1400" b="1" dirty="0"/>
              <a:t>Quarter</a:t>
            </a:r>
            <a:r>
              <a:rPr lang="en-US" sz="1400" dirty="0"/>
              <a:t> or </a:t>
            </a:r>
            <a:r>
              <a:rPr lang="en-US" sz="1400" b="1" dirty="0"/>
              <a:t>Month</a:t>
            </a:r>
            <a:r>
              <a:rPr lang="en-US" sz="1400" dirty="0"/>
              <a:t> it deactivates the other field.  </a:t>
            </a:r>
          </a:p>
        </p:txBody>
      </p:sp>
      <p:sp>
        <p:nvSpPr>
          <p:cNvPr id="29" name="TextBox 28"/>
          <p:cNvSpPr txBox="1"/>
          <p:nvPr/>
        </p:nvSpPr>
        <p:spPr>
          <a:xfrm>
            <a:off x="1695264" y="5578860"/>
            <a:ext cx="5624974" cy="1077218"/>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square" rtlCol="0">
            <a:spAutoFit/>
          </a:bodyPr>
          <a:lstStyle/>
          <a:p>
            <a:pPr algn="ctr"/>
            <a:r>
              <a:rPr lang="en-US" sz="1400" b="1" dirty="0">
                <a:solidFill>
                  <a:schemeClr val="tx2">
                    <a:lumMod val="75000"/>
                  </a:schemeClr>
                </a:solidFill>
                <a:latin typeface=" Arial"/>
              </a:rPr>
              <a:t>Step 3</a:t>
            </a:r>
          </a:p>
          <a:p>
            <a:endParaRPr lang="en-US" sz="800" dirty="0">
              <a:solidFill>
                <a:schemeClr val="tx2">
                  <a:lumMod val="75000"/>
                </a:schemeClr>
              </a:solidFill>
              <a:latin typeface=" Arial"/>
            </a:endParaRPr>
          </a:p>
          <a:p>
            <a:r>
              <a:rPr lang="en-US" sz="1400" dirty="0">
                <a:solidFill>
                  <a:schemeClr val="tx2">
                    <a:lumMod val="75000"/>
                  </a:schemeClr>
                </a:solidFill>
                <a:latin typeface=" Arial"/>
              </a:rPr>
              <a:t>You have the option to view the number of items displayed by selecting from the </a:t>
            </a:r>
            <a:r>
              <a:rPr lang="en-US" sz="1400" b="1" dirty="0">
                <a:solidFill>
                  <a:schemeClr val="tx2">
                    <a:lumMod val="75000"/>
                  </a:schemeClr>
                </a:solidFill>
                <a:latin typeface=" Arial"/>
              </a:rPr>
              <a:t>Page Size </a:t>
            </a:r>
            <a:r>
              <a:rPr lang="en-US" sz="1400" dirty="0">
                <a:solidFill>
                  <a:schemeClr val="tx2">
                    <a:lumMod val="75000"/>
                  </a:schemeClr>
                </a:solidFill>
                <a:latin typeface=" Arial"/>
              </a:rPr>
              <a:t>drop-down menu. There is an option to generate an Excel spreadsheet by selecting the </a:t>
            </a:r>
            <a:r>
              <a:rPr lang="en-US" sz="1400" b="1" dirty="0">
                <a:solidFill>
                  <a:schemeClr val="tx2">
                    <a:lumMod val="75000"/>
                  </a:schemeClr>
                </a:solidFill>
                <a:latin typeface=" Arial"/>
              </a:rPr>
              <a:t>Excel </a:t>
            </a:r>
            <a:r>
              <a:rPr lang="en-US" sz="1400" dirty="0">
                <a:solidFill>
                  <a:schemeClr val="tx2">
                    <a:lumMod val="75000"/>
                  </a:schemeClr>
                </a:solidFill>
                <a:latin typeface=" Arial"/>
              </a:rPr>
              <a:t>icon</a:t>
            </a:r>
            <a:r>
              <a:rPr lang="en-US" sz="1400" dirty="0">
                <a:solidFill>
                  <a:schemeClr val="tx2">
                    <a:lumMod val="50000"/>
                  </a:schemeClr>
                </a:solidFill>
                <a:latin typeface=" Arial"/>
              </a:rPr>
              <a:t>.</a:t>
            </a:r>
          </a:p>
        </p:txBody>
      </p:sp>
      <p:sp>
        <p:nvSpPr>
          <p:cNvPr id="30" name="Oval 29"/>
          <p:cNvSpPr/>
          <p:nvPr/>
        </p:nvSpPr>
        <p:spPr>
          <a:xfrm>
            <a:off x="1613881" y="1629670"/>
            <a:ext cx="196340" cy="1945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4"/>
          <p:cNvSpPr txBox="1">
            <a:spLocks/>
          </p:cNvSpPr>
          <p:nvPr/>
        </p:nvSpPr>
        <p:spPr>
          <a:xfrm>
            <a:off x="11582400" y="6492875"/>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rPr>
              <a:t>23</a:t>
            </a:r>
          </a:p>
        </p:txBody>
      </p:sp>
      <p:sp>
        <p:nvSpPr>
          <p:cNvPr id="19" name="Rectangle 18"/>
          <p:cNvSpPr/>
          <p:nvPr/>
        </p:nvSpPr>
        <p:spPr>
          <a:xfrm>
            <a:off x="7853388" y="2815511"/>
            <a:ext cx="1774706" cy="1858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04661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660021"/>
            <a:ext cx="12192000" cy="2620294"/>
          </a:xfrm>
          <a:prstGeom prst="rect">
            <a:avLst/>
          </a:prstGeom>
        </p:spPr>
      </p:pic>
      <p:pic>
        <p:nvPicPr>
          <p:cNvPr id="16" name="Picture 15"/>
          <p:cNvPicPr>
            <a:picLocks noChangeAspect="1"/>
          </p:cNvPicPr>
          <p:nvPr/>
        </p:nvPicPr>
        <p:blipFill>
          <a:blip r:embed="rId4"/>
          <a:stretch>
            <a:fillRect/>
          </a:stretch>
        </p:blipFill>
        <p:spPr>
          <a:xfrm>
            <a:off x="804862" y="3489800"/>
            <a:ext cx="10582275" cy="2057400"/>
          </a:xfrm>
          <a:prstGeom prst="rect">
            <a:avLst/>
          </a:prstGeom>
        </p:spPr>
      </p:pic>
      <p:sp>
        <p:nvSpPr>
          <p:cNvPr id="6" name="TextBox 5"/>
          <p:cNvSpPr txBox="1"/>
          <p:nvPr/>
        </p:nvSpPr>
        <p:spPr>
          <a:xfrm>
            <a:off x="6127463" y="33605"/>
            <a:ext cx="6064537" cy="584775"/>
          </a:xfrm>
          <a:prstGeom prst="rect">
            <a:avLst/>
          </a:prstGeom>
          <a:noFill/>
        </p:spPr>
        <p:txBody>
          <a:bodyPr wrap="square" rtlCol="0">
            <a:spAutoFit/>
          </a:bodyPr>
          <a:lstStyle/>
          <a:p>
            <a:pPr algn="ctr"/>
            <a:r>
              <a:rPr lang="en-US" sz="3200" b="1" dirty="0">
                <a:cs typeface="Arial" panose="020B0604020202020204" pitchFamily="34" charset="0"/>
              </a:rPr>
              <a:t>User Reports</a:t>
            </a:r>
          </a:p>
        </p:txBody>
      </p:sp>
      <p:grpSp>
        <p:nvGrpSpPr>
          <p:cNvPr id="15" name="Group 14"/>
          <p:cNvGrpSpPr/>
          <p:nvPr/>
        </p:nvGrpSpPr>
        <p:grpSpPr>
          <a:xfrm>
            <a:off x="392344" y="1004284"/>
            <a:ext cx="11702533" cy="4521105"/>
            <a:chOff x="392344" y="1004284"/>
            <a:chExt cx="11702533" cy="4521105"/>
          </a:xfrm>
        </p:grpSpPr>
        <p:sp>
          <p:nvSpPr>
            <p:cNvPr id="3" name="Rectangle 2"/>
            <p:cNvSpPr/>
            <p:nvPr/>
          </p:nvSpPr>
          <p:spPr>
            <a:xfrm>
              <a:off x="938150" y="2694431"/>
              <a:ext cx="365760"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10991930" y="3477696"/>
              <a:ext cx="274320" cy="2743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913214" y="5224591"/>
              <a:ext cx="1224343" cy="3007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6603523" y="1004284"/>
              <a:ext cx="5491354" cy="1508105"/>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square" rtlCol="0">
              <a:spAutoFit/>
            </a:bodyPr>
            <a:lstStyle/>
            <a:p>
              <a:pPr algn="ctr"/>
              <a:r>
                <a:rPr lang="en-US" sz="1400" b="1" dirty="0">
                  <a:solidFill>
                    <a:schemeClr val="tx2">
                      <a:lumMod val="50000"/>
                    </a:schemeClr>
                  </a:solidFill>
                  <a:latin typeface=" Arial"/>
                </a:rPr>
                <a:t>Step 1 </a:t>
              </a:r>
            </a:p>
            <a:p>
              <a:endParaRPr lang="en-US" sz="800" dirty="0">
                <a:solidFill>
                  <a:schemeClr val="tx2">
                    <a:lumMod val="50000"/>
                  </a:schemeClr>
                </a:solidFill>
                <a:latin typeface=" Arial"/>
              </a:endParaRPr>
            </a:p>
            <a:p>
              <a:r>
                <a:rPr lang="en-US" sz="1400" dirty="0"/>
                <a:t>Navigate to the </a:t>
              </a:r>
              <a:r>
                <a:rPr lang="en-US" sz="1400" b="1" dirty="0"/>
                <a:t>Administration</a:t>
              </a:r>
              <a:r>
                <a:rPr lang="en-US" sz="1400" dirty="0"/>
                <a:t> menu.</a:t>
              </a:r>
            </a:p>
            <a:p>
              <a:r>
                <a:rPr lang="en-US" sz="1400" dirty="0"/>
                <a:t>Scroll down to the </a:t>
              </a:r>
              <a:r>
                <a:rPr lang="en-US" sz="1400" b="1" dirty="0"/>
                <a:t>User Management </a:t>
              </a:r>
              <a:r>
                <a:rPr lang="en-US" sz="1400" dirty="0"/>
                <a:t>submenu.</a:t>
              </a:r>
            </a:p>
            <a:p>
              <a:r>
                <a:rPr lang="en-US" sz="1400" dirty="0"/>
                <a:t>Scroll over to the </a:t>
              </a:r>
              <a:r>
                <a:rPr lang="en-US" sz="1400" b="1" dirty="0"/>
                <a:t>User Reports </a:t>
              </a:r>
              <a:r>
                <a:rPr lang="en-US" sz="1400" dirty="0"/>
                <a:t>fly-out menu.</a:t>
              </a:r>
            </a:p>
            <a:p>
              <a:r>
                <a:rPr lang="en-US" sz="1400" dirty="0"/>
                <a:t>Click the </a:t>
              </a:r>
              <a:r>
                <a:rPr lang="en-US" sz="1400" b="1" dirty="0"/>
                <a:t>User Access Report</a:t>
              </a:r>
              <a:r>
                <a:rPr lang="en-US" sz="1400" dirty="0"/>
                <a:t> fly-out menu.</a:t>
              </a:r>
            </a:p>
            <a:p>
              <a:r>
                <a:rPr lang="en-US" sz="1400" dirty="0"/>
                <a:t>The screen refreshes and the </a:t>
              </a:r>
              <a:r>
                <a:rPr lang="en-US" sz="1400" b="1" dirty="0"/>
                <a:t>User Access Report </a:t>
              </a:r>
              <a:r>
                <a:rPr lang="en-US" sz="1400" dirty="0"/>
                <a:t>window opens.</a:t>
              </a:r>
            </a:p>
          </p:txBody>
        </p:sp>
        <p:sp>
          <p:nvSpPr>
            <p:cNvPr id="13" name="TextBox 12"/>
            <p:cNvSpPr txBox="1"/>
            <p:nvPr/>
          </p:nvSpPr>
          <p:spPr>
            <a:xfrm>
              <a:off x="392344" y="2495175"/>
              <a:ext cx="5302479" cy="1292662"/>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square" rtlCol="0">
              <a:spAutoFit/>
            </a:bodyPr>
            <a:lstStyle/>
            <a:p>
              <a:pPr algn="ctr"/>
              <a:r>
                <a:rPr lang="en-US" sz="1400" b="1" dirty="0">
                  <a:solidFill>
                    <a:schemeClr val="tx2">
                      <a:lumMod val="50000"/>
                    </a:schemeClr>
                  </a:solidFill>
                  <a:latin typeface=" Arial"/>
                </a:rPr>
                <a:t>Step 2</a:t>
              </a:r>
            </a:p>
            <a:p>
              <a:endParaRPr lang="en-US" sz="800" dirty="0">
                <a:solidFill>
                  <a:schemeClr val="tx2">
                    <a:lumMod val="50000"/>
                  </a:schemeClr>
                </a:solidFill>
                <a:latin typeface=" Arial"/>
              </a:endParaRPr>
            </a:p>
            <a:p>
              <a:r>
                <a:rPr lang="en-US" sz="1400" dirty="0"/>
                <a:t>Select either a </a:t>
              </a:r>
              <a:r>
                <a:rPr lang="en-US" sz="1400" b="1" dirty="0"/>
                <a:t>Group Role </a:t>
              </a:r>
              <a:r>
                <a:rPr lang="en-US" sz="1400" dirty="0"/>
                <a:t>or an </a:t>
              </a:r>
              <a:r>
                <a:rPr lang="en-US" sz="1400" b="1" dirty="0"/>
                <a:t>Individual Role </a:t>
              </a:r>
              <a:r>
                <a:rPr lang="en-US" sz="1400" dirty="0"/>
                <a:t>from the drop-down menu. It activates the </a:t>
              </a:r>
              <a:r>
                <a:rPr lang="en-US" sz="1400" b="1" dirty="0"/>
                <a:t>Search</a:t>
              </a:r>
              <a:r>
                <a:rPr lang="en-US" sz="1400" dirty="0"/>
                <a:t> button.</a:t>
              </a:r>
            </a:p>
            <a:p>
              <a:r>
                <a:rPr lang="en-US" sz="1400" dirty="0"/>
                <a:t>To reveal the results of the selected role, click the </a:t>
              </a:r>
              <a:r>
                <a:rPr lang="en-US" sz="1400" b="1" dirty="0"/>
                <a:t>Search</a:t>
              </a:r>
              <a:r>
                <a:rPr lang="en-US" sz="1400" dirty="0"/>
                <a:t> button.</a:t>
              </a:r>
            </a:p>
            <a:p>
              <a:r>
                <a:rPr lang="en-US" sz="1400" dirty="0"/>
                <a:t>The screen refreshes and displays the results in the grid.</a:t>
              </a:r>
            </a:p>
          </p:txBody>
        </p:sp>
      </p:grpSp>
      <p:sp>
        <p:nvSpPr>
          <p:cNvPr id="36" name="TextBox 35"/>
          <p:cNvSpPr txBox="1"/>
          <p:nvPr/>
        </p:nvSpPr>
        <p:spPr>
          <a:xfrm>
            <a:off x="3402532" y="4986780"/>
            <a:ext cx="5618371" cy="1077218"/>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square" rtlCol="0">
            <a:spAutoFit/>
          </a:bodyPr>
          <a:lstStyle/>
          <a:p>
            <a:pPr algn="ctr"/>
            <a:r>
              <a:rPr lang="en-US" sz="1400" b="1" dirty="0">
                <a:solidFill>
                  <a:schemeClr val="tx2">
                    <a:lumMod val="50000"/>
                  </a:schemeClr>
                </a:solidFill>
                <a:latin typeface=" Arial"/>
              </a:rPr>
              <a:t>Step 3</a:t>
            </a:r>
          </a:p>
          <a:p>
            <a:endParaRPr lang="en-US" sz="800" dirty="0">
              <a:solidFill>
                <a:schemeClr val="tx2">
                  <a:lumMod val="50000"/>
                </a:schemeClr>
              </a:solidFill>
              <a:latin typeface=" Arial"/>
            </a:endParaRPr>
          </a:p>
          <a:p>
            <a:r>
              <a:rPr lang="en-US" sz="1400" dirty="0">
                <a:solidFill>
                  <a:schemeClr val="tx2">
                    <a:lumMod val="50000"/>
                  </a:schemeClr>
                </a:solidFill>
                <a:latin typeface=" Arial"/>
              </a:rPr>
              <a:t>You have the option to view the number of items displayed by selecting from the </a:t>
            </a:r>
            <a:r>
              <a:rPr lang="en-US" sz="1400" b="1" dirty="0">
                <a:solidFill>
                  <a:schemeClr val="tx2">
                    <a:lumMod val="50000"/>
                  </a:schemeClr>
                </a:solidFill>
                <a:latin typeface=" Arial"/>
              </a:rPr>
              <a:t>Page Size </a:t>
            </a:r>
            <a:r>
              <a:rPr lang="en-US" sz="1400" dirty="0">
                <a:solidFill>
                  <a:schemeClr val="tx2">
                    <a:lumMod val="50000"/>
                  </a:schemeClr>
                </a:solidFill>
                <a:latin typeface=" Arial"/>
              </a:rPr>
              <a:t>drop-down menu and you have the option to generate an Excel spreadsheet by selecting the </a:t>
            </a:r>
            <a:r>
              <a:rPr lang="en-US" sz="1400" b="1" dirty="0">
                <a:solidFill>
                  <a:schemeClr val="tx2">
                    <a:lumMod val="50000"/>
                  </a:schemeClr>
                </a:solidFill>
                <a:latin typeface=" Arial"/>
              </a:rPr>
              <a:t>Excel</a:t>
            </a:r>
            <a:r>
              <a:rPr lang="en-US" sz="1400" dirty="0">
                <a:solidFill>
                  <a:schemeClr val="tx2">
                    <a:lumMod val="50000"/>
                  </a:schemeClr>
                </a:solidFill>
                <a:latin typeface=" Arial"/>
              </a:rPr>
              <a:t> icon.</a:t>
            </a:r>
            <a:endParaRPr lang="en-US" sz="1400" dirty="0">
              <a:solidFill>
                <a:schemeClr val="tx2">
                  <a:lumMod val="50000"/>
                </a:schemeClr>
              </a:solidFill>
            </a:endParaRPr>
          </a:p>
        </p:txBody>
      </p:sp>
      <p:sp>
        <p:nvSpPr>
          <p:cNvPr id="14" name="Slide Number Placeholder 4"/>
          <p:cNvSpPr txBox="1">
            <a:spLocks/>
          </p:cNvSpPr>
          <p:nvPr/>
        </p:nvSpPr>
        <p:spPr>
          <a:xfrm>
            <a:off x="11582400" y="6492875"/>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rPr>
              <a:t>24</a:t>
            </a:r>
          </a:p>
        </p:txBody>
      </p:sp>
      <p:sp>
        <p:nvSpPr>
          <p:cNvPr id="17" name="Rectangle 16"/>
          <p:cNvSpPr/>
          <p:nvPr/>
        </p:nvSpPr>
        <p:spPr>
          <a:xfrm>
            <a:off x="7853388" y="3019911"/>
            <a:ext cx="1774706" cy="1858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163620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54087"/>
            <a:ext cx="12196116" cy="4918374"/>
          </a:xfrm>
          <a:prstGeom prst="rect">
            <a:avLst/>
          </a:prstGeom>
        </p:spPr>
      </p:pic>
      <p:sp>
        <p:nvSpPr>
          <p:cNvPr id="6" name="TextBox 5"/>
          <p:cNvSpPr txBox="1"/>
          <p:nvPr/>
        </p:nvSpPr>
        <p:spPr>
          <a:xfrm>
            <a:off x="6127463" y="33605"/>
            <a:ext cx="6064537" cy="584775"/>
          </a:xfrm>
          <a:prstGeom prst="rect">
            <a:avLst/>
          </a:prstGeom>
          <a:noFill/>
        </p:spPr>
        <p:txBody>
          <a:bodyPr wrap="square" rtlCol="0">
            <a:spAutoFit/>
          </a:bodyPr>
          <a:lstStyle/>
          <a:p>
            <a:pPr algn="ctr"/>
            <a:r>
              <a:rPr lang="en-US" sz="3200" b="1" dirty="0">
                <a:cs typeface="Arial" panose="020B0604020202020204" pitchFamily="34" charset="0"/>
              </a:rPr>
              <a:t>Manage Personnel</a:t>
            </a:r>
          </a:p>
        </p:txBody>
      </p:sp>
      <p:sp>
        <p:nvSpPr>
          <p:cNvPr id="4" name="Rounded Rectangle 3"/>
          <p:cNvSpPr/>
          <p:nvPr/>
        </p:nvSpPr>
        <p:spPr>
          <a:xfrm>
            <a:off x="3903844" y="2894380"/>
            <a:ext cx="625125" cy="16079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5503757" y="1386521"/>
            <a:ext cx="4575898" cy="1077218"/>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square" rtlCol="0">
            <a:spAutoFit/>
          </a:bodyPr>
          <a:lstStyle/>
          <a:p>
            <a:pPr algn="ctr"/>
            <a:r>
              <a:rPr lang="en-US" sz="1400" b="1" dirty="0">
                <a:solidFill>
                  <a:schemeClr val="tx2">
                    <a:lumMod val="75000"/>
                  </a:schemeClr>
                </a:solidFill>
                <a:latin typeface=" Arial"/>
              </a:rPr>
              <a:t>Step 1 </a:t>
            </a:r>
          </a:p>
          <a:p>
            <a:endParaRPr lang="en-US" sz="800" dirty="0">
              <a:solidFill>
                <a:schemeClr val="tx2">
                  <a:lumMod val="75000"/>
                </a:schemeClr>
              </a:solidFill>
              <a:latin typeface=" Arial"/>
            </a:endParaRPr>
          </a:p>
          <a:p>
            <a:r>
              <a:rPr lang="en-US" sz="1400" dirty="0">
                <a:solidFill>
                  <a:schemeClr val="tx2">
                    <a:lumMod val="75000"/>
                  </a:schemeClr>
                </a:solidFill>
                <a:latin typeface=" Arial"/>
              </a:rPr>
              <a:t>Enter your search criteria using the filters to conduct a specific search, or click the </a:t>
            </a:r>
            <a:r>
              <a:rPr lang="en-US" sz="1400" b="1" dirty="0">
                <a:solidFill>
                  <a:schemeClr val="tx2">
                    <a:lumMod val="75000"/>
                  </a:schemeClr>
                </a:solidFill>
                <a:latin typeface=" Arial"/>
              </a:rPr>
              <a:t>Search</a:t>
            </a:r>
            <a:r>
              <a:rPr lang="en-US" sz="1400" dirty="0">
                <a:solidFill>
                  <a:schemeClr val="tx2">
                    <a:lumMod val="75000"/>
                  </a:schemeClr>
                </a:solidFill>
                <a:latin typeface=" Arial"/>
              </a:rPr>
              <a:t> button to view all personnel in the organization you are logged into.</a:t>
            </a:r>
          </a:p>
        </p:txBody>
      </p:sp>
      <p:sp>
        <p:nvSpPr>
          <p:cNvPr id="21" name="TextBox 20"/>
          <p:cNvSpPr txBox="1"/>
          <p:nvPr/>
        </p:nvSpPr>
        <p:spPr>
          <a:xfrm>
            <a:off x="6877878" y="3331163"/>
            <a:ext cx="5124648" cy="1631216"/>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square" rtlCol="0">
            <a:spAutoFit/>
          </a:bodyPr>
          <a:lstStyle/>
          <a:p>
            <a:pPr algn="ctr"/>
            <a:r>
              <a:rPr lang="en-US" sz="1400" b="1" dirty="0">
                <a:solidFill>
                  <a:schemeClr val="tx2">
                    <a:lumMod val="50000"/>
                  </a:schemeClr>
                </a:solidFill>
                <a:latin typeface=" Arial"/>
              </a:rPr>
              <a:t>Step 2 </a:t>
            </a:r>
          </a:p>
          <a:p>
            <a:pPr algn="ctr"/>
            <a:r>
              <a:rPr lang="en-US" sz="1400" dirty="0">
                <a:solidFill>
                  <a:schemeClr val="tx2">
                    <a:lumMod val="75000"/>
                  </a:schemeClr>
                </a:solidFill>
                <a:latin typeface=" Arial"/>
              </a:rPr>
              <a:t>     </a:t>
            </a:r>
          </a:p>
          <a:p>
            <a:r>
              <a:rPr lang="en-US" sz="1400" dirty="0">
                <a:solidFill>
                  <a:schemeClr val="tx2">
                    <a:lumMod val="75000"/>
                  </a:schemeClr>
                </a:solidFill>
                <a:latin typeface=" Arial"/>
              </a:rPr>
              <a:t>Select the appropriate training type from the drop-down menu. </a:t>
            </a:r>
          </a:p>
          <a:p>
            <a:endParaRPr lang="en-US" sz="800" dirty="0">
              <a:solidFill>
                <a:schemeClr val="tx2">
                  <a:lumMod val="75000"/>
                </a:schemeClr>
              </a:solidFill>
              <a:latin typeface=" Arial"/>
            </a:endParaRPr>
          </a:p>
          <a:p>
            <a:r>
              <a:rPr lang="en-US" sz="1400" dirty="0">
                <a:solidFill>
                  <a:schemeClr val="tx2">
                    <a:lumMod val="75000"/>
                  </a:schemeClr>
                </a:solidFill>
                <a:latin typeface=" Arial"/>
              </a:rPr>
              <a:t>Select </a:t>
            </a:r>
            <a:r>
              <a:rPr lang="en-US" sz="1400" b="1" dirty="0">
                <a:solidFill>
                  <a:schemeClr val="tx2">
                    <a:lumMod val="75000"/>
                  </a:schemeClr>
                </a:solidFill>
                <a:latin typeface=" Arial"/>
              </a:rPr>
              <a:t>Soldiers</a:t>
            </a:r>
            <a:r>
              <a:rPr lang="en-US" sz="1400" dirty="0">
                <a:solidFill>
                  <a:schemeClr val="tx2">
                    <a:lumMod val="75000"/>
                  </a:schemeClr>
                </a:solidFill>
                <a:latin typeface=" Arial"/>
              </a:rPr>
              <a:t> by placing checkmarks in the checkboxes next to the desired </a:t>
            </a:r>
            <a:r>
              <a:rPr lang="en-US" sz="1400" b="1" dirty="0">
                <a:solidFill>
                  <a:schemeClr val="tx2">
                    <a:lumMod val="75000"/>
                  </a:schemeClr>
                </a:solidFill>
                <a:latin typeface=" Arial"/>
              </a:rPr>
              <a:t>Soldiers</a:t>
            </a:r>
            <a:r>
              <a:rPr lang="en-US" sz="1400" dirty="0">
                <a:solidFill>
                  <a:schemeClr val="tx2">
                    <a:lumMod val="75000"/>
                  </a:schemeClr>
                </a:solidFill>
                <a:latin typeface=" Arial"/>
              </a:rPr>
              <a:t> names.</a:t>
            </a:r>
          </a:p>
          <a:p>
            <a:endParaRPr lang="en-US" sz="800" dirty="0">
              <a:solidFill>
                <a:schemeClr val="tx2">
                  <a:lumMod val="75000"/>
                </a:schemeClr>
              </a:solidFill>
              <a:latin typeface=" Arial"/>
            </a:endParaRPr>
          </a:p>
          <a:p>
            <a:r>
              <a:rPr lang="en-US" sz="1400" b="1" dirty="0">
                <a:solidFill>
                  <a:schemeClr val="tx2">
                    <a:lumMod val="75000"/>
                  </a:schemeClr>
                </a:solidFill>
                <a:latin typeface=" Arial"/>
              </a:rPr>
              <a:t>Next</a:t>
            </a:r>
            <a:r>
              <a:rPr lang="en-US" sz="1400" dirty="0">
                <a:solidFill>
                  <a:schemeClr val="tx2">
                    <a:lumMod val="75000"/>
                  </a:schemeClr>
                </a:solidFill>
                <a:latin typeface=" Arial"/>
              </a:rPr>
              <a:t>, select the </a:t>
            </a:r>
            <a:r>
              <a:rPr lang="en-US" sz="1400" b="1" dirty="0">
                <a:solidFill>
                  <a:schemeClr val="tx2">
                    <a:lumMod val="75000"/>
                  </a:schemeClr>
                </a:solidFill>
                <a:latin typeface=" Arial"/>
              </a:rPr>
              <a:t>Excel Export </a:t>
            </a:r>
            <a:r>
              <a:rPr lang="en-US" sz="1400" dirty="0">
                <a:solidFill>
                  <a:schemeClr val="tx2">
                    <a:lumMod val="75000"/>
                  </a:schemeClr>
                </a:solidFill>
                <a:latin typeface=" Arial"/>
              </a:rPr>
              <a:t>icon</a:t>
            </a:r>
            <a:endParaRPr lang="en-US" sz="1400" dirty="0">
              <a:latin typeface=" Arial"/>
            </a:endParaRPr>
          </a:p>
        </p:txBody>
      </p:sp>
      <p:sp>
        <p:nvSpPr>
          <p:cNvPr id="12" name="Slide Number Placeholder 4"/>
          <p:cNvSpPr>
            <a:spLocks noGrp="1"/>
          </p:cNvSpPr>
          <p:nvPr>
            <p:ph type="sldNum" sz="quarter" idx="12"/>
          </p:nvPr>
        </p:nvSpPr>
        <p:spPr>
          <a:xfrm>
            <a:off x="11582400" y="6492875"/>
            <a:ext cx="609600" cy="365125"/>
          </a:xfrm>
        </p:spPr>
        <p:txBody>
          <a:bodyPr/>
          <a:lstStyle/>
          <a:p>
            <a:r>
              <a:rPr lang="en-US" dirty="0">
                <a:solidFill>
                  <a:prstClr val="black"/>
                </a:solidFill>
              </a:rPr>
              <a:t>25</a:t>
            </a:r>
          </a:p>
        </p:txBody>
      </p:sp>
      <p:sp>
        <p:nvSpPr>
          <p:cNvPr id="14" name="Rectangle 13"/>
          <p:cNvSpPr/>
          <p:nvPr/>
        </p:nvSpPr>
        <p:spPr>
          <a:xfrm>
            <a:off x="1656997" y="2492784"/>
            <a:ext cx="1613328" cy="1643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16721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9628" y="673602"/>
            <a:ext cx="2992537" cy="1347703"/>
          </a:xfrm>
          <a:prstGeom prst="rect">
            <a:avLst/>
          </a:prstGeom>
        </p:spPr>
      </p:pic>
      <p:grpSp>
        <p:nvGrpSpPr>
          <p:cNvPr id="23" name="Group 22"/>
          <p:cNvGrpSpPr/>
          <p:nvPr/>
        </p:nvGrpSpPr>
        <p:grpSpPr>
          <a:xfrm>
            <a:off x="-9525" y="1751895"/>
            <a:ext cx="11519973" cy="3574031"/>
            <a:chOff x="-195989" y="2686919"/>
            <a:chExt cx="11519973" cy="3574031"/>
          </a:xfrm>
        </p:grpSpPr>
        <p:pic>
          <p:nvPicPr>
            <p:cNvPr id="22" name="Picture 21"/>
            <p:cNvPicPr>
              <a:picLocks noChangeAspect="1"/>
            </p:cNvPicPr>
            <p:nvPr/>
          </p:nvPicPr>
          <p:blipFill>
            <a:blip r:embed="rId4"/>
            <a:stretch>
              <a:fillRect/>
            </a:stretch>
          </p:blipFill>
          <p:spPr>
            <a:xfrm>
              <a:off x="-166836" y="2686919"/>
              <a:ext cx="9016106" cy="3197514"/>
            </a:xfrm>
            <a:prstGeom prst="rect">
              <a:avLst/>
            </a:prstGeom>
          </p:spPr>
        </p:pic>
        <p:grpSp>
          <p:nvGrpSpPr>
            <p:cNvPr id="2" name="Group 1"/>
            <p:cNvGrpSpPr/>
            <p:nvPr/>
          </p:nvGrpSpPr>
          <p:grpSpPr>
            <a:xfrm>
              <a:off x="-195989" y="4786664"/>
              <a:ext cx="11519973" cy="1474286"/>
              <a:chOff x="-195989" y="4786664"/>
              <a:chExt cx="11519973" cy="1474286"/>
            </a:xfrm>
          </p:grpSpPr>
          <p:pic>
            <p:nvPicPr>
              <p:cNvPr id="11" name="Picture 10"/>
              <p:cNvPicPr>
                <a:picLocks noChangeAspect="1"/>
              </p:cNvPicPr>
              <p:nvPr/>
            </p:nvPicPr>
            <p:blipFill rotWithShape="1">
              <a:blip r:embed="rId5"/>
              <a:srcRect l="477" t="70763" r="66912" b="22588"/>
              <a:stretch/>
            </p:blipFill>
            <p:spPr>
              <a:xfrm>
                <a:off x="-195989" y="5936798"/>
                <a:ext cx="8477996" cy="324152"/>
              </a:xfrm>
              <a:prstGeom prst="rect">
                <a:avLst/>
              </a:prstGeom>
              <a:ln>
                <a:noFill/>
              </a:ln>
            </p:spPr>
          </p:pic>
          <p:sp>
            <p:nvSpPr>
              <p:cNvPr id="16" name="Rectangle 15"/>
              <p:cNvSpPr/>
              <p:nvPr/>
            </p:nvSpPr>
            <p:spPr>
              <a:xfrm>
                <a:off x="2710927" y="5475642"/>
                <a:ext cx="806824" cy="139850"/>
              </a:xfrm>
              <a:prstGeom prst="rect">
                <a:avLst/>
              </a:prstGeom>
              <a:solidFill>
                <a:srgbClr val="EBE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5498577" y="5475642"/>
                <a:ext cx="2483597" cy="139850"/>
              </a:xfrm>
              <a:prstGeom prst="rect">
                <a:avLst/>
              </a:prstGeom>
              <a:solidFill>
                <a:srgbClr val="EBE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669551" y="6002767"/>
                <a:ext cx="441064" cy="1398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4925608" y="4786664"/>
                <a:ext cx="6398376" cy="1350903"/>
              </a:xfrm>
              <a:prstGeom prst="rect">
                <a:avLst/>
              </a:prstGeom>
              <a:gradFill>
                <a:gsLst>
                  <a:gs pos="0">
                    <a:srgbClr val="FFC000"/>
                  </a:gs>
                  <a:gs pos="74000">
                    <a:srgbClr val="FFFF00"/>
                  </a:gs>
                  <a:gs pos="83000">
                    <a:srgbClr val="FFFF00"/>
                  </a:gs>
                  <a:gs pos="100000">
                    <a:srgbClr val="FFC000"/>
                  </a:gs>
                </a:gsLst>
                <a:lin ang="5400000" scaled="1"/>
              </a:grad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2">
                        <a:lumMod val="75000"/>
                      </a:schemeClr>
                    </a:solidFill>
                    <a:latin typeface=" Arial"/>
                  </a:rPr>
                  <a:t>Re-Attach Personnel</a:t>
                </a:r>
                <a:endParaRPr lang="en-US" sz="1400" dirty="0">
                  <a:solidFill>
                    <a:schemeClr val="tx2">
                      <a:lumMod val="75000"/>
                    </a:schemeClr>
                  </a:solidFill>
                  <a:latin typeface=" Arial"/>
                </a:endParaRPr>
              </a:p>
              <a:p>
                <a:pPr marL="225425" indent="-225425"/>
                <a:r>
                  <a:rPr lang="en-US" sz="1200" dirty="0">
                    <a:solidFill>
                      <a:schemeClr val="tx2">
                        <a:lumMod val="75000"/>
                      </a:schemeClr>
                    </a:solidFill>
                    <a:latin typeface=" Arial"/>
                  </a:rPr>
                  <a:t>     </a:t>
                </a:r>
              </a:p>
              <a:p>
                <a:r>
                  <a:rPr lang="en-US" sz="1400" b="1" dirty="0">
                    <a:solidFill>
                      <a:schemeClr val="tx2">
                        <a:lumMod val="75000"/>
                      </a:schemeClr>
                    </a:solidFill>
                    <a:latin typeface=" Arial"/>
                  </a:rPr>
                  <a:t>Next</a:t>
                </a:r>
                <a:r>
                  <a:rPr lang="en-US" sz="1400" dirty="0">
                    <a:solidFill>
                      <a:schemeClr val="tx2">
                        <a:lumMod val="75000"/>
                      </a:schemeClr>
                    </a:solidFill>
                    <a:latin typeface=" Arial"/>
                  </a:rPr>
                  <a:t>, place a checkmark in the Attach checkbox in the Soldier Search window. </a:t>
                </a:r>
              </a:p>
              <a:p>
                <a:r>
                  <a:rPr lang="en-US" sz="1400" b="1" dirty="0">
                    <a:solidFill>
                      <a:schemeClr val="tx2">
                        <a:lumMod val="75000"/>
                      </a:schemeClr>
                    </a:solidFill>
                    <a:latin typeface=" Arial"/>
                  </a:rPr>
                  <a:t>Next</a:t>
                </a:r>
                <a:r>
                  <a:rPr lang="en-US" sz="1400" dirty="0">
                    <a:solidFill>
                      <a:schemeClr val="tx2">
                        <a:lumMod val="75000"/>
                      </a:schemeClr>
                    </a:solidFill>
                    <a:latin typeface=" Arial"/>
                  </a:rPr>
                  <a:t>, click the </a:t>
                </a:r>
                <a:r>
                  <a:rPr lang="en-US" sz="1400" b="1" dirty="0">
                    <a:solidFill>
                      <a:schemeClr val="tx2">
                        <a:lumMod val="75000"/>
                      </a:schemeClr>
                    </a:solidFill>
                    <a:latin typeface=" Arial"/>
                  </a:rPr>
                  <a:t>Search</a:t>
                </a:r>
                <a:r>
                  <a:rPr lang="en-US" sz="1400" dirty="0">
                    <a:solidFill>
                      <a:schemeClr val="tx2">
                        <a:lumMod val="75000"/>
                      </a:schemeClr>
                    </a:solidFill>
                    <a:latin typeface=" Arial"/>
                  </a:rPr>
                  <a:t> button, screen refreshes and displays name(s).</a:t>
                </a:r>
              </a:p>
              <a:p>
                <a:r>
                  <a:rPr lang="en-US" sz="1400" b="1" dirty="0">
                    <a:solidFill>
                      <a:schemeClr val="tx2">
                        <a:lumMod val="75000"/>
                      </a:schemeClr>
                    </a:solidFill>
                    <a:latin typeface=" Arial"/>
                  </a:rPr>
                  <a:t>Next</a:t>
                </a:r>
                <a:r>
                  <a:rPr lang="en-US" sz="1400" dirty="0">
                    <a:solidFill>
                      <a:schemeClr val="tx2">
                        <a:lumMod val="75000"/>
                      </a:schemeClr>
                    </a:solidFill>
                    <a:latin typeface=" Arial"/>
                  </a:rPr>
                  <a:t>, place checkmark(s) in the checkbox(es) next to the personnel name(s).</a:t>
                </a:r>
              </a:p>
              <a:p>
                <a:r>
                  <a:rPr lang="en-US" sz="1400" dirty="0">
                    <a:solidFill>
                      <a:schemeClr val="tx2">
                        <a:lumMod val="75000"/>
                      </a:schemeClr>
                    </a:solidFill>
                    <a:latin typeface=" Arial"/>
                  </a:rPr>
                  <a:t>Click the </a:t>
                </a:r>
                <a:r>
                  <a:rPr lang="en-US" sz="1400" b="1" dirty="0">
                    <a:solidFill>
                      <a:schemeClr val="tx2">
                        <a:lumMod val="75000"/>
                      </a:schemeClr>
                    </a:solidFill>
                    <a:latin typeface=" Arial"/>
                  </a:rPr>
                  <a:t>Re-Attach</a:t>
                </a:r>
                <a:r>
                  <a:rPr lang="en-US" sz="1400" dirty="0">
                    <a:solidFill>
                      <a:schemeClr val="tx2">
                        <a:lumMod val="75000"/>
                      </a:schemeClr>
                    </a:solidFill>
                    <a:latin typeface=" Arial"/>
                  </a:rPr>
                  <a:t> button.</a:t>
                </a:r>
                <a:endParaRPr lang="en-US" sz="1400" dirty="0">
                  <a:solidFill>
                    <a:schemeClr val="tx2">
                      <a:lumMod val="50000"/>
                    </a:schemeClr>
                  </a:solidFill>
                  <a:latin typeface=" Arial"/>
                </a:endParaRPr>
              </a:p>
            </p:txBody>
          </p:sp>
        </p:grpSp>
      </p:grpSp>
      <p:sp>
        <p:nvSpPr>
          <p:cNvPr id="6" name="TextBox 5"/>
          <p:cNvSpPr txBox="1"/>
          <p:nvPr/>
        </p:nvSpPr>
        <p:spPr>
          <a:xfrm>
            <a:off x="6127463" y="33605"/>
            <a:ext cx="6064537" cy="584775"/>
          </a:xfrm>
          <a:prstGeom prst="rect">
            <a:avLst/>
          </a:prstGeom>
          <a:noFill/>
        </p:spPr>
        <p:txBody>
          <a:bodyPr wrap="square" rtlCol="0">
            <a:spAutoFit/>
          </a:bodyPr>
          <a:lstStyle/>
          <a:p>
            <a:pPr algn="ctr"/>
            <a:r>
              <a:rPr lang="en-US" sz="3200" b="1" dirty="0">
                <a:cs typeface="Arial" panose="020B0604020202020204" pitchFamily="34" charset="0"/>
              </a:rPr>
              <a:t>Manage Personnel</a:t>
            </a:r>
          </a:p>
        </p:txBody>
      </p:sp>
      <p:sp>
        <p:nvSpPr>
          <p:cNvPr id="3" name="TextBox 2"/>
          <p:cNvSpPr txBox="1"/>
          <p:nvPr/>
        </p:nvSpPr>
        <p:spPr>
          <a:xfrm>
            <a:off x="2334817" y="663592"/>
            <a:ext cx="7957338" cy="954107"/>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square" rtlCol="0">
            <a:spAutoFit/>
          </a:bodyPr>
          <a:lstStyle/>
          <a:p>
            <a:pPr algn="ctr"/>
            <a:r>
              <a:rPr lang="en-US" sz="1400" b="1" dirty="0">
                <a:solidFill>
                  <a:schemeClr val="tx2">
                    <a:lumMod val="75000"/>
                  </a:schemeClr>
                </a:solidFill>
                <a:latin typeface=" Arial"/>
              </a:rPr>
              <a:t>Attach Personnel</a:t>
            </a:r>
          </a:p>
          <a:p>
            <a:pPr marL="225425" indent="-225425"/>
            <a:r>
              <a:rPr lang="en-US" sz="1200" dirty="0">
                <a:solidFill>
                  <a:schemeClr val="tx2">
                    <a:lumMod val="75000"/>
                  </a:schemeClr>
                </a:solidFill>
                <a:latin typeface=" Arial"/>
              </a:rPr>
              <a:t>     </a:t>
            </a:r>
          </a:p>
          <a:p>
            <a:r>
              <a:rPr lang="en-US" sz="1400" b="1" dirty="0">
                <a:solidFill>
                  <a:schemeClr val="tx2">
                    <a:lumMod val="75000"/>
                  </a:schemeClr>
                </a:solidFill>
                <a:latin typeface=" Arial"/>
              </a:rPr>
              <a:t>First</a:t>
            </a:r>
            <a:r>
              <a:rPr lang="en-US" sz="1400" dirty="0">
                <a:solidFill>
                  <a:schemeClr val="tx2">
                    <a:lumMod val="75000"/>
                  </a:schemeClr>
                </a:solidFill>
                <a:latin typeface=" Arial"/>
              </a:rPr>
              <a:t>, enter full </a:t>
            </a:r>
            <a:r>
              <a:rPr lang="en-US" sz="1400" b="1" dirty="0">
                <a:solidFill>
                  <a:schemeClr val="tx2">
                    <a:lumMod val="75000"/>
                  </a:schemeClr>
                </a:solidFill>
                <a:latin typeface=" Arial"/>
              </a:rPr>
              <a:t>EDIPI</a:t>
            </a:r>
            <a:r>
              <a:rPr lang="en-US" sz="1400" dirty="0">
                <a:solidFill>
                  <a:schemeClr val="tx2">
                    <a:lumMod val="75000"/>
                  </a:schemeClr>
                </a:solidFill>
                <a:latin typeface=" Arial"/>
              </a:rPr>
              <a:t>, enter </a:t>
            </a:r>
            <a:r>
              <a:rPr lang="en-US" sz="1400" b="1" dirty="0">
                <a:solidFill>
                  <a:schemeClr val="tx2">
                    <a:lumMod val="75000"/>
                  </a:schemeClr>
                </a:solidFill>
                <a:latin typeface=" Arial"/>
              </a:rPr>
              <a:t>Last Name</a:t>
            </a:r>
            <a:r>
              <a:rPr lang="en-US" sz="1400" dirty="0">
                <a:solidFill>
                  <a:schemeClr val="tx2">
                    <a:lumMod val="75000"/>
                  </a:schemeClr>
                </a:solidFill>
                <a:latin typeface=" Arial"/>
              </a:rPr>
              <a:t>, enter </a:t>
            </a:r>
            <a:r>
              <a:rPr lang="en-US" sz="1400" b="1" dirty="0">
                <a:solidFill>
                  <a:schemeClr val="tx2">
                    <a:lumMod val="75000"/>
                  </a:schemeClr>
                </a:solidFill>
                <a:latin typeface=" Arial"/>
              </a:rPr>
              <a:t>Start Date</a:t>
            </a:r>
            <a:r>
              <a:rPr lang="en-US" sz="1400" dirty="0">
                <a:solidFill>
                  <a:schemeClr val="tx2">
                    <a:lumMod val="75000"/>
                  </a:schemeClr>
                </a:solidFill>
                <a:latin typeface=" Arial"/>
              </a:rPr>
              <a:t>, enter </a:t>
            </a:r>
            <a:r>
              <a:rPr lang="en-US" sz="1400" b="1" dirty="0">
                <a:solidFill>
                  <a:schemeClr val="tx2">
                    <a:lumMod val="75000"/>
                  </a:schemeClr>
                </a:solidFill>
                <a:latin typeface=" Arial"/>
              </a:rPr>
              <a:t>End Date</a:t>
            </a:r>
            <a:r>
              <a:rPr lang="en-US" sz="1400" dirty="0">
                <a:solidFill>
                  <a:schemeClr val="tx2">
                    <a:lumMod val="75000"/>
                  </a:schemeClr>
                </a:solidFill>
                <a:latin typeface=" Arial"/>
              </a:rPr>
              <a:t>, click the </a:t>
            </a:r>
            <a:r>
              <a:rPr lang="en-US" sz="1400" b="1" dirty="0">
                <a:solidFill>
                  <a:schemeClr val="tx2">
                    <a:lumMod val="75000"/>
                  </a:schemeClr>
                </a:solidFill>
                <a:latin typeface=" Arial"/>
              </a:rPr>
              <a:t>Attach</a:t>
            </a:r>
            <a:r>
              <a:rPr lang="en-US" sz="1400" dirty="0">
                <a:solidFill>
                  <a:schemeClr val="tx2">
                    <a:lumMod val="75000"/>
                  </a:schemeClr>
                </a:solidFill>
                <a:latin typeface=" Arial"/>
              </a:rPr>
              <a:t> button. </a:t>
            </a:r>
          </a:p>
          <a:p>
            <a:r>
              <a:rPr lang="en-US" sz="1400" dirty="0">
                <a:solidFill>
                  <a:schemeClr val="tx2">
                    <a:lumMod val="75000"/>
                  </a:schemeClr>
                </a:solidFill>
                <a:latin typeface=" Arial"/>
              </a:rPr>
              <a:t>To confirm, select the Attached checkbox in the Soldier Search window, click the </a:t>
            </a:r>
            <a:r>
              <a:rPr lang="en-US" sz="1400" b="1" dirty="0">
                <a:solidFill>
                  <a:schemeClr val="tx2">
                    <a:lumMod val="75000"/>
                  </a:schemeClr>
                </a:solidFill>
                <a:latin typeface=" Arial"/>
              </a:rPr>
              <a:t>Search</a:t>
            </a:r>
            <a:r>
              <a:rPr lang="en-US" sz="1400" dirty="0">
                <a:solidFill>
                  <a:schemeClr val="tx2">
                    <a:lumMod val="75000"/>
                  </a:schemeClr>
                </a:solidFill>
                <a:latin typeface=" Arial"/>
              </a:rPr>
              <a:t> button.</a:t>
            </a:r>
            <a:endParaRPr lang="en-US" sz="1400" dirty="0"/>
          </a:p>
        </p:txBody>
      </p:sp>
      <p:sp>
        <p:nvSpPr>
          <p:cNvPr id="15" name="TextBox 14"/>
          <p:cNvSpPr txBox="1"/>
          <p:nvPr/>
        </p:nvSpPr>
        <p:spPr>
          <a:xfrm>
            <a:off x="6127463" y="1793175"/>
            <a:ext cx="5947038" cy="954107"/>
          </a:xfrm>
          <a:prstGeom prst="rect">
            <a:avLst/>
          </a:prstGeom>
          <a:solidFill>
            <a:schemeClr val="bg1">
              <a:lumMod val="75000"/>
            </a:schemeClr>
          </a:solidFill>
          <a:ln>
            <a:solidFill>
              <a:schemeClr val="bg2">
                <a:lumMod val="25000"/>
              </a:schemeClr>
            </a:solidFill>
          </a:ln>
        </p:spPr>
        <p:txBody>
          <a:bodyPr wrap="square" rtlCol="0">
            <a:spAutoFit/>
          </a:bodyPr>
          <a:lstStyle/>
          <a:p>
            <a:pPr algn="ctr"/>
            <a:r>
              <a:rPr lang="en-US" sz="1400" b="1" dirty="0">
                <a:solidFill>
                  <a:schemeClr val="tx2">
                    <a:lumMod val="50000"/>
                  </a:schemeClr>
                </a:solidFill>
                <a:latin typeface=" Arial"/>
              </a:rPr>
              <a:t>NOTE 1</a:t>
            </a:r>
          </a:p>
          <a:p>
            <a:r>
              <a:rPr lang="en-US" sz="1400" dirty="0"/>
              <a:t>Once the user has attached the personnel, the personnel’s training record will then be available as attached to the unit; and the training record will be automatically counted as detached from their assigned unit.</a:t>
            </a:r>
            <a:endParaRPr lang="en-US" sz="1400" dirty="0">
              <a:solidFill>
                <a:schemeClr val="tx2">
                  <a:lumMod val="50000"/>
                </a:schemeClr>
              </a:solidFill>
              <a:latin typeface=" Arial"/>
            </a:endParaRPr>
          </a:p>
        </p:txBody>
      </p:sp>
      <p:sp>
        <p:nvSpPr>
          <p:cNvPr id="20" name="Rectangle 19"/>
          <p:cNvSpPr/>
          <p:nvPr/>
        </p:nvSpPr>
        <p:spPr>
          <a:xfrm>
            <a:off x="45892" y="1531035"/>
            <a:ext cx="441064" cy="2143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rotWithShape="1">
          <a:blip r:embed="rId6"/>
          <a:srcRect t="21887"/>
          <a:stretch/>
        </p:blipFill>
        <p:spPr>
          <a:xfrm>
            <a:off x="19628" y="5225149"/>
            <a:ext cx="12172371" cy="1130528"/>
          </a:xfrm>
          <a:prstGeom prst="rect">
            <a:avLst/>
          </a:prstGeom>
        </p:spPr>
      </p:pic>
      <p:sp>
        <p:nvSpPr>
          <p:cNvPr id="24" name="TextBox 23"/>
          <p:cNvSpPr txBox="1"/>
          <p:nvPr/>
        </p:nvSpPr>
        <p:spPr>
          <a:xfrm>
            <a:off x="3132294" y="5343483"/>
            <a:ext cx="5947038" cy="738664"/>
          </a:xfrm>
          <a:prstGeom prst="rect">
            <a:avLst/>
          </a:prstGeom>
          <a:solidFill>
            <a:schemeClr val="bg1">
              <a:lumMod val="75000"/>
            </a:schemeClr>
          </a:solidFill>
          <a:ln>
            <a:solidFill>
              <a:schemeClr val="bg2">
                <a:lumMod val="25000"/>
              </a:schemeClr>
            </a:solidFill>
          </a:ln>
        </p:spPr>
        <p:txBody>
          <a:bodyPr wrap="square" rtlCol="0">
            <a:spAutoFit/>
          </a:bodyPr>
          <a:lstStyle/>
          <a:p>
            <a:pPr algn="ctr"/>
            <a:r>
              <a:rPr lang="en-US" sz="1400" b="1" dirty="0">
                <a:solidFill>
                  <a:schemeClr val="tx2">
                    <a:lumMod val="50000"/>
                  </a:schemeClr>
                </a:solidFill>
                <a:latin typeface=" Arial"/>
              </a:rPr>
              <a:t>NOTE 2</a:t>
            </a:r>
          </a:p>
          <a:p>
            <a:r>
              <a:rPr lang="en-US" sz="1400" dirty="0"/>
              <a:t>The user can confirm the attachment by selecting the </a:t>
            </a:r>
            <a:r>
              <a:rPr lang="en-US" sz="1400" b="1" dirty="0"/>
              <a:t>Administrative </a:t>
            </a:r>
            <a:r>
              <a:rPr lang="en-US" sz="1400" dirty="0"/>
              <a:t>tab from the home menu, and scrolling down to the </a:t>
            </a:r>
            <a:r>
              <a:rPr lang="en-US" sz="1400" b="1" dirty="0"/>
              <a:t>Personnel</a:t>
            </a:r>
            <a:r>
              <a:rPr lang="en-US" sz="1400" dirty="0"/>
              <a:t> section.</a:t>
            </a:r>
            <a:endParaRPr lang="en-US" sz="1400" dirty="0">
              <a:solidFill>
                <a:schemeClr val="tx2">
                  <a:lumMod val="50000"/>
                </a:schemeClr>
              </a:solidFill>
              <a:latin typeface=" Arial"/>
            </a:endParaRPr>
          </a:p>
        </p:txBody>
      </p:sp>
      <p:sp>
        <p:nvSpPr>
          <p:cNvPr id="25" name="Rectangle 24"/>
          <p:cNvSpPr/>
          <p:nvPr/>
        </p:nvSpPr>
        <p:spPr>
          <a:xfrm>
            <a:off x="135266" y="5740783"/>
            <a:ext cx="772259" cy="2586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4"/>
          <p:cNvSpPr>
            <a:spLocks noGrp="1"/>
          </p:cNvSpPr>
          <p:nvPr>
            <p:ph type="sldNum" sz="quarter" idx="12"/>
          </p:nvPr>
        </p:nvSpPr>
        <p:spPr>
          <a:xfrm>
            <a:off x="11582400" y="6492875"/>
            <a:ext cx="609600" cy="365125"/>
          </a:xfrm>
        </p:spPr>
        <p:txBody>
          <a:bodyPr/>
          <a:lstStyle/>
          <a:p>
            <a:r>
              <a:rPr lang="en-US" dirty="0">
                <a:solidFill>
                  <a:prstClr val="black"/>
                </a:solidFill>
              </a:rPr>
              <a:t>26</a:t>
            </a:r>
          </a:p>
        </p:txBody>
      </p:sp>
    </p:spTree>
    <p:extLst>
      <p:ext uri="{BB962C8B-B14F-4D97-AF65-F5344CB8AC3E}">
        <p14:creationId xmlns:p14="http://schemas.microsoft.com/office/powerpoint/2010/main" val="37006079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27463" y="33605"/>
            <a:ext cx="6064537" cy="584775"/>
          </a:xfrm>
          <a:prstGeom prst="rect">
            <a:avLst/>
          </a:prstGeom>
          <a:noFill/>
        </p:spPr>
        <p:txBody>
          <a:bodyPr wrap="square" rtlCol="0">
            <a:spAutoFit/>
          </a:bodyPr>
          <a:lstStyle/>
          <a:p>
            <a:pPr algn="ctr"/>
            <a:r>
              <a:rPr lang="en-US" sz="3200" b="1" dirty="0">
                <a:cs typeface="Arial" panose="020B0604020202020204" pitchFamily="34" charset="0"/>
              </a:rPr>
              <a:t>Supporting Products</a:t>
            </a:r>
          </a:p>
        </p:txBody>
      </p:sp>
      <p:sp>
        <p:nvSpPr>
          <p:cNvPr id="6" name="TextBox 5"/>
          <p:cNvSpPr txBox="1"/>
          <p:nvPr/>
        </p:nvSpPr>
        <p:spPr>
          <a:xfrm>
            <a:off x="0" y="2344521"/>
            <a:ext cx="12192000" cy="430887"/>
          </a:xfrm>
          <a:prstGeom prst="rect">
            <a:avLst/>
          </a:prstGeom>
          <a:noFill/>
        </p:spPr>
        <p:txBody>
          <a:bodyPr wrap="square" rtlCol="0">
            <a:spAutoFit/>
          </a:bodyPr>
          <a:lstStyle/>
          <a:p>
            <a:pPr algn="ctr"/>
            <a:r>
              <a:rPr lang="en-US" sz="2200" b="1" dirty="0">
                <a:latin typeface=" Arial"/>
              </a:rPr>
              <a:t>Tutorials that support this lesson can be accessed using the buttons below </a:t>
            </a:r>
          </a:p>
        </p:txBody>
      </p:sp>
      <p:sp>
        <p:nvSpPr>
          <p:cNvPr id="8" name="TextBox 7"/>
          <p:cNvSpPr txBox="1"/>
          <p:nvPr/>
        </p:nvSpPr>
        <p:spPr>
          <a:xfrm>
            <a:off x="3599057" y="3312025"/>
            <a:ext cx="4990469" cy="830997"/>
          </a:xfrm>
          <a:prstGeom prst="rect">
            <a:avLst/>
          </a:prstGeom>
          <a:noFill/>
        </p:spPr>
        <p:txBody>
          <a:bodyPr wrap="none" rtlCol="0">
            <a:spAutoFit/>
          </a:bodyPr>
          <a:lstStyle/>
          <a:p>
            <a:pPr marL="285750" indent="-285750" algn="ctr">
              <a:buFont typeface="Wingdings" panose="05000000000000000000" pitchFamily="2" charset="2"/>
              <a:buChar char="q"/>
              <a:tabLst>
                <a:tab pos="3432175" algn="l"/>
              </a:tabLst>
            </a:pPr>
            <a:r>
              <a:rPr lang="en-US" sz="1600" dirty="0">
                <a:latin typeface=" Arial"/>
              </a:rPr>
              <a:t>Internet with EAMS-A Single Sign-On Required </a:t>
            </a:r>
          </a:p>
          <a:p>
            <a:pPr marL="285750" indent="-285750" algn="ctr">
              <a:buFont typeface="Wingdings" panose="05000000000000000000" pitchFamily="2" charset="2"/>
              <a:buChar char="q"/>
              <a:tabLst>
                <a:tab pos="3432175" algn="l"/>
              </a:tabLst>
            </a:pPr>
            <a:r>
              <a:rPr lang="en-US" sz="1600" dirty="0">
                <a:latin typeface=" Arial"/>
              </a:rPr>
              <a:t>Slide must be in Slide Show view                     </a:t>
            </a:r>
          </a:p>
          <a:p>
            <a:endParaRPr lang="en-US" sz="1600" dirty="0"/>
          </a:p>
        </p:txBody>
      </p:sp>
      <p:pic>
        <p:nvPicPr>
          <p:cNvPr id="2" name="Picture 1">
            <a:hlinkClick r:id="rId3" tooltip="Click here to open tutorial" highlightClick="1"/>
            <a:hlinkHover r:id="" action="ppaction://noaction" highlightClick="1"/>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2049" y="4102952"/>
            <a:ext cx="3279932" cy="841321"/>
          </a:xfrm>
          <a:prstGeom prst="rect">
            <a:avLst/>
          </a:prstGeom>
        </p:spPr>
      </p:pic>
      <p:pic>
        <p:nvPicPr>
          <p:cNvPr id="3" name="Picture 2">
            <a:hlinkClick r:id="rId5" tooltip="Click here to open tutorial" highlightClick="1"/>
            <a:hlinkHover r:id="" action="ppaction://noaction" highlightClick="1"/>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2049" y="4716411"/>
            <a:ext cx="3279932" cy="841321"/>
          </a:xfrm>
          <a:prstGeom prst="rect">
            <a:avLst/>
          </a:prstGeom>
        </p:spPr>
      </p:pic>
      <p:pic>
        <p:nvPicPr>
          <p:cNvPr id="9" name="Picture 8">
            <a:hlinkClick r:id="rId7" tooltip="Click here to open tutorial" highlightClick="1"/>
            <a:hlinkHover r:id="" action="ppaction://noaction" highlightClick="1"/>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43092" y="4098853"/>
            <a:ext cx="3279932" cy="841321"/>
          </a:xfrm>
          <a:prstGeom prst="rect">
            <a:avLst/>
          </a:prstGeom>
        </p:spPr>
      </p:pic>
      <p:pic>
        <p:nvPicPr>
          <p:cNvPr id="10" name="Picture 9">
            <a:hlinkClick r:id="rId9" tooltip="Click here to open tutorial" highlightClick="1"/>
            <a:hlinkHover r:id="" action="ppaction://noaction" highlightClick="1"/>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43092" y="4712312"/>
            <a:ext cx="3279932" cy="841321"/>
          </a:xfrm>
          <a:prstGeom prst="rect">
            <a:avLst/>
          </a:prstGeom>
        </p:spPr>
      </p:pic>
      <p:sp>
        <p:nvSpPr>
          <p:cNvPr id="11" name="TextBox 10"/>
          <p:cNvSpPr txBox="1"/>
          <p:nvPr/>
        </p:nvSpPr>
        <p:spPr>
          <a:xfrm>
            <a:off x="0" y="2830789"/>
            <a:ext cx="12192000" cy="369332"/>
          </a:xfrm>
          <a:prstGeom prst="rect">
            <a:avLst/>
          </a:prstGeom>
          <a:noFill/>
        </p:spPr>
        <p:txBody>
          <a:bodyPr wrap="square" rtlCol="0">
            <a:spAutoFit/>
          </a:bodyPr>
          <a:lstStyle/>
          <a:p>
            <a:pPr algn="ctr"/>
            <a:r>
              <a:rPr lang="en-US" dirty="0">
                <a:latin typeface=" Arial"/>
              </a:rPr>
              <a:t>Requirements to view and download the Preparatory Functions tutorials:</a:t>
            </a:r>
            <a:endParaRPr lang="en-US" dirty="0"/>
          </a:p>
        </p:txBody>
      </p:sp>
      <p:sp>
        <p:nvSpPr>
          <p:cNvPr id="12" name="Slide Number Placeholder 4"/>
          <p:cNvSpPr txBox="1">
            <a:spLocks/>
          </p:cNvSpPr>
          <p:nvPr/>
        </p:nvSpPr>
        <p:spPr>
          <a:xfrm>
            <a:off x="11582400" y="6492875"/>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rPr>
              <a:t>27</a:t>
            </a:r>
          </a:p>
        </p:txBody>
      </p:sp>
    </p:spTree>
    <p:extLst>
      <p:ext uri="{BB962C8B-B14F-4D97-AF65-F5344CB8AC3E}">
        <p14:creationId xmlns:p14="http://schemas.microsoft.com/office/powerpoint/2010/main" val="26010075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79145"/>
          </a:xfrm>
          <a:prstGeom prst="rect">
            <a:avLst/>
          </a:prstGeom>
        </p:spPr>
      </p:pic>
      <p:sp>
        <p:nvSpPr>
          <p:cNvPr id="4" name="Slide Number Placeholder 4"/>
          <p:cNvSpPr txBox="1">
            <a:spLocks/>
          </p:cNvSpPr>
          <p:nvPr/>
        </p:nvSpPr>
        <p:spPr>
          <a:xfrm>
            <a:off x="11582400" y="6492875"/>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rPr>
              <a:t>28</a:t>
            </a:r>
          </a:p>
        </p:txBody>
      </p:sp>
    </p:spTree>
    <p:extLst>
      <p:ext uri="{BB962C8B-B14F-4D97-AF65-F5344CB8AC3E}">
        <p14:creationId xmlns:p14="http://schemas.microsoft.com/office/powerpoint/2010/main" val="795560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201734" cy="6858000"/>
          </a:xfrm>
          <a:prstGeom prst="rect">
            <a:avLst/>
          </a:prstGeom>
        </p:spPr>
      </p:pic>
      <p:sp>
        <p:nvSpPr>
          <p:cNvPr id="4" name="Slide Number Placeholder 4"/>
          <p:cNvSpPr txBox="1">
            <a:spLocks/>
          </p:cNvSpPr>
          <p:nvPr/>
        </p:nvSpPr>
        <p:spPr>
          <a:xfrm>
            <a:off x="11582400" y="6492875"/>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rPr>
              <a:t>29</a:t>
            </a:r>
          </a:p>
        </p:txBody>
      </p:sp>
    </p:spTree>
    <p:extLst>
      <p:ext uri="{BB962C8B-B14F-4D97-AF65-F5344CB8AC3E}">
        <p14:creationId xmlns:p14="http://schemas.microsoft.com/office/powerpoint/2010/main" val="823923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27463" y="0"/>
            <a:ext cx="6064537" cy="584775"/>
          </a:xfrm>
          <a:prstGeom prst="rect">
            <a:avLst/>
          </a:prstGeom>
          <a:noFill/>
        </p:spPr>
        <p:txBody>
          <a:bodyPr wrap="square" rtlCol="0">
            <a:spAutoFit/>
          </a:bodyPr>
          <a:lstStyle/>
          <a:p>
            <a:pPr algn="ctr"/>
            <a:r>
              <a:rPr lang="en-US" sz="3200" b="1" dirty="0">
                <a:latin typeface=" Arial"/>
                <a:cs typeface="Arial" panose="020B0604020202020204" pitchFamily="34" charset="0"/>
              </a:rPr>
              <a:t>Instructional Lead-in</a:t>
            </a:r>
          </a:p>
        </p:txBody>
      </p:sp>
      <p:sp>
        <p:nvSpPr>
          <p:cNvPr id="7" name="Rectangle 6"/>
          <p:cNvSpPr/>
          <p:nvPr/>
        </p:nvSpPr>
        <p:spPr>
          <a:xfrm>
            <a:off x="248355" y="1081799"/>
            <a:ext cx="11604977" cy="5509200"/>
          </a:xfrm>
          <a:prstGeom prst="rect">
            <a:avLst/>
          </a:prstGeom>
        </p:spPr>
        <p:txBody>
          <a:bodyPr wrap="square">
            <a:spAutoFit/>
          </a:bodyPr>
          <a:lstStyle/>
          <a:p>
            <a:r>
              <a:rPr lang="en-US" sz="2200" dirty="0">
                <a:latin typeface="Arial" panose="020B0604020202020204" pitchFamily="34" charset="0"/>
                <a:cs typeface="Arial" panose="020B0604020202020204" pitchFamily="34" charset="0"/>
              </a:rPr>
              <a:t>	The Digital Training Management System (DTMS) is the Army’s Learning Management System (LMS) for recording individual, unit, and organizational training. Preparatory Functions are the essential functions that serve as the foundation for every other DTMS function. The DTMS preparatory functions unit is an in-course unit designed to allow learners to recall previous knowledge about navigating Army systems while using their previous knowledge and scaffold that knowledge to increase their skills, knowledge, and use of DTMS. This instruction is an online-based, flipped classroom instruction with practical applications, learning activities, small group exercises, and skills-based learning.</a:t>
            </a:r>
          </a:p>
          <a:p>
            <a:r>
              <a:rPr lang="en-US" sz="2200" dirty="0">
                <a:latin typeface="Arial" panose="020B0604020202020204" pitchFamily="34" charset="0"/>
                <a:cs typeface="Arial" panose="020B0604020202020204" pitchFamily="34" charset="0"/>
              </a:rPr>
              <a:t>	</a:t>
            </a:r>
          </a:p>
          <a:p>
            <a:r>
              <a:rPr lang="en-US" sz="2200" dirty="0">
                <a:latin typeface="Arial" panose="020B0604020202020204" pitchFamily="34" charset="0"/>
                <a:cs typeface="Arial" panose="020B0604020202020204" pitchFamily="34" charset="0"/>
              </a:rPr>
              <a:t>	DTMS Operators must possess basic computer skills of computer operating systems. Additionally, DTMS Operators must possesses core competencies which include Access to Army Networks &amp; access to DTMS. DTMS operations need to show resiliency to meet the timely data entry requirements even though they are not receiving timely data, routine or sporadic system outages, and during busy times of multiple exercises requiring simultaneous input into DTMS. </a:t>
            </a:r>
          </a:p>
          <a:p>
            <a:endParaRPr lang="en-US" sz="2200" dirty="0">
              <a:solidFill>
                <a:schemeClr val="tx1">
                  <a:lumMod val="85000"/>
                  <a:lumOff val="15000"/>
                </a:schemeClr>
              </a:solidFill>
              <a:latin typeface=" Arial"/>
            </a:endParaRPr>
          </a:p>
        </p:txBody>
      </p:sp>
      <p:sp>
        <p:nvSpPr>
          <p:cNvPr id="8" name="Slide Number Placeholder 4"/>
          <p:cNvSpPr txBox="1">
            <a:spLocks/>
          </p:cNvSpPr>
          <p:nvPr/>
        </p:nvSpPr>
        <p:spPr>
          <a:xfrm>
            <a:off x="11582400" y="6492875"/>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rPr>
              <a:t>3</a:t>
            </a:r>
          </a:p>
        </p:txBody>
      </p:sp>
    </p:spTree>
    <p:extLst>
      <p:ext uri="{BB962C8B-B14F-4D97-AF65-F5344CB8AC3E}">
        <p14:creationId xmlns:p14="http://schemas.microsoft.com/office/powerpoint/2010/main" val="2488259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
        <p:nvSpPr>
          <p:cNvPr id="4" name="Slide Number Placeholder 4"/>
          <p:cNvSpPr txBox="1">
            <a:spLocks/>
          </p:cNvSpPr>
          <p:nvPr/>
        </p:nvSpPr>
        <p:spPr>
          <a:xfrm>
            <a:off x="11582400" y="6492875"/>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rPr>
              <a:t>30</a:t>
            </a:r>
          </a:p>
        </p:txBody>
      </p:sp>
    </p:spTree>
    <p:extLst>
      <p:ext uri="{BB962C8B-B14F-4D97-AF65-F5344CB8AC3E}">
        <p14:creationId xmlns:p14="http://schemas.microsoft.com/office/powerpoint/2010/main" val="4168314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52" y="-233917"/>
            <a:ext cx="12211503" cy="6858000"/>
          </a:xfrm>
          <a:prstGeom prst="rect">
            <a:avLst/>
          </a:prstGeom>
        </p:spPr>
      </p:pic>
      <p:sp>
        <p:nvSpPr>
          <p:cNvPr id="4" name="Slide Number Placeholder 4"/>
          <p:cNvSpPr txBox="1">
            <a:spLocks/>
          </p:cNvSpPr>
          <p:nvPr/>
        </p:nvSpPr>
        <p:spPr>
          <a:xfrm>
            <a:off x="11582400" y="6492875"/>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rPr>
              <a:t>31</a:t>
            </a:r>
          </a:p>
        </p:txBody>
      </p:sp>
    </p:spTree>
    <p:extLst>
      <p:ext uri="{BB962C8B-B14F-4D97-AF65-F5344CB8AC3E}">
        <p14:creationId xmlns:p14="http://schemas.microsoft.com/office/powerpoint/2010/main" val="4147055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4E5BCE-DCA4-FD12-6454-9FF21081EC56}"/>
              </a:ext>
            </a:extLst>
          </p:cNvPr>
          <p:cNvSpPr txBox="1"/>
          <p:nvPr/>
        </p:nvSpPr>
        <p:spPr>
          <a:xfrm>
            <a:off x="6127463" y="33605"/>
            <a:ext cx="6064537" cy="584775"/>
          </a:xfrm>
          <a:prstGeom prst="rect">
            <a:avLst/>
          </a:prstGeom>
          <a:noFill/>
        </p:spPr>
        <p:txBody>
          <a:bodyPr wrap="square" rtlCol="0">
            <a:spAutoFit/>
          </a:bodyPr>
          <a:lstStyle/>
          <a:p>
            <a:pPr algn="ctr"/>
            <a:r>
              <a:rPr lang="en-US" sz="3200" b="1" dirty="0">
                <a:cs typeface="Arial" panose="020B0604020202020204" pitchFamily="34" charset="0"/>
              </a:rPr>
              <a:t>Practical Exercise</a:t>
            </a:r>
          </a:p>
        </p:txBody>
      </p:sp>
      <p:sp>
        <p:nvSpPr>
          <p:cNvPr id="5" name="TextBox 4">
            <a:extLst>
              <a:ext uri="{FF2B5EF4-FFF2-40B4-BE49-F238E27FC236}">
                <a16:creationId xmlns:a16="http://schemas.microsoft.com/office/drawing/2014/main" id="{547F99FF-A9EB-EFAB-9C7B-77CA32D7945B}"/>
              </a:ext>
            </a:extLst>
          </p:cNvPr>
          <p:cNvSpPr txBox="1"/>
          <p:nvPr/>
        </p:nvSpPr>
        <p:spPr>
          <a:xfrm>
            <a:off x="0" y="682178"/>
            <a:ext cx="12192000" cy="5139869"/>
          </a:xfrm>
          <a:prstGeom prst="rect">
            <a:avLst/>
          </a:prstGeom>
          <a:noFill/>
        </p:spPr>
        <p:txBody>
          <a:bodyPr wrap="square" rtlCol="0">
            <a:spAutoFit/>
          </a:bodyPr>
          <a:lstStyle/>
          <a:p>
            <a:pPr lvl="0">
              <a:defRPr/>
            </a:pPr>
            <a:r>
              <a:rPr lang="en-US" sz="3600" b="1" dirty="0">
                <a:solidFill>
                  <a:schemeClr val="tx1">
                    <a:lumMod val="75000"/>
                    <a:lumOff val="25000"/>
                  </a:schemeClr>
                </a:solidFill>
                <a:latin typeface=" Arial"/>
                <a:cs typeface="Arial" panose="020B0604020202020204" pitchFamily="34" charset="0"/>
              </a:rPr>
              <a:t>Practical Exercise</a:t>
            </a:r>
          </a:p>
          <a:p>
            <a:pPr lvl="0" algn="ctr">
              <a:defRPr/>
            </a:pPr>
            <a:endParaRPr lang="en-US" sz="3600" b="1" dirty="0">
              <a:latin typeface=" Arial"/>
              <a:cs typeface="Arial" panose="020B0604020202020204" pitchFamily="34" charset="0"/>
            </a:endParaRPr>
          </a:p>
          <a:p>
            <a:pPr marL="228600" indent="-228600">
              <a:buFont typeface="Arial" panose="020B0604020202020204" pitchFamily="34" charset="0"/>
              <a:buChar char="•"/>
            </a:pPr>
            <a:r>
              <a:rPr lang="en-US" sz="3200" dirty="0">
                <a:solidFill>
                  <a:schemeClr val="tx2"/>
                </a:solidFill>
                <a:latin typeface=" Arial"/>
              </a:rPr>
              <a:t>Divide into groups of no more than four people</a:t>
            </a:r>
          </a:p>
          <a:p>
            <a:pPr marL="228600" indent="-228600">
              <a:buFont typeface="Arial" panose="020B0604020202020204" pitchFamily="34" charset="0"/>
              <a:buChar char="•"/>
            </a:pPr>
            <a:r>
              <a:rPr lang="en-US" sz="3200" dirty="0">
                <a:solidFill>
                  <a:schemeClr val="tx2"/>
                </a:solidFill>
                <a:latin typeface=" Arial"/>
              </a:rPr>
              <a:t>The instructor will provide each group with a scenario</a:t>
            </a:r>
          </a:p>
          <a:p>
            <a:pPr marL="228600" indent="-228600">
              <a:buFont typeface="Arial" panose="020B0604020202020204" pitchFamily="34" charset="0"/>
              <a:buChar char="•"/>
            </a:pPr>
            <a:r>
              <a:rPr lang="en-US" sz="3200" dirty="0">
                <a:solidFill>
                  <a:schemeClr val="tx2"/>
                </a:solidFill>
                <a:latin typeface=" Arial"/>
              </a:rPr>
              <a:t>Each group will have 30 minutes to follow the directions provided in the scenario</a:t>
            </a:r>
          </a:p>
          <a:p>
            <a:pPr marL="228600" indent="-228600">
              <a:buFont typeface="Arial" panose="020B0604020202020204" pitchFamily="34" charset="0"/>
              <a:buChar char="•"/>
            </a:pPr>
            <a:r>
              <a:rPr lang="en-US" sz="3200" dirty="0">
                <a:solidFill>
                  <a:schemeClr val="tx2"/>
                </a:solidFill>
                <a:latin typeface=" Arial"/>
              </a:rPr>
              <a:t>Each group is encouraged to collaborate with each other while completing the scenario</a:t>
            </a:r>
          </a:p>
          <a:p>
            <a:pPr marL="228600" indent="-228600">
              <a:buFont typeface="Arial" panose="020B0604020202020204" pitchFamily="34" charset="0"/>
              <a:buChar char="•"/>
            </a:pPr>
            <a:r>
              <a:rPr lang="en-US" sz="3200" dirty="0">
                <a:solidFill>
                  <a:schemeClr val="tx2"/>
                </a:solidFill>
                <a:latin typeface=" Arial"/>
              </a:rPr>
              <a:t>Groups are allowed to communicate with other groups</a:t>
            </a:r>
          </a:p>
          <a:p>
            <a:pPr marL="228600" indent="-228600">
              <a:buFont typeface="Arial" panose="020B0604020202020204" pitchFamily="34" charset="0"/>
              <a:buChar char="•"/>
            </a:pPr>
            <a:r>
              <a:rPr lang="en-US" sz="3200" dirty="0">
                <a:solidFill>
                  <a:schemeClr val="tx2"/>
                </a:solidFill>
                <a:latin typeface=" Arial"/>
              </a:rPr>
              <a:t>After completing the scenario, take a break</a:t>
            </a:r>
          </a:p>
        </p:txBody>
      </p:sp>
      <p:sp>
        <p:nvSpPr>
          <p:cNvPr id="6" name="Slide Number Placeholder 4">
            <a:extLst>
              <a:ext uri="{FF2B5EF4-FFF2-40B4-BE49-F238E27FC236}">
                <a16:creationId xmlns:a16="http://schemas.microsoft.com/office/drawing/2014/main" id="{0A4A5FB4-ED08-7567-93F5-F7875411CFD9}"/>
              </a:ext>
            </a:extLst>
          </p:cNvPr>
          <p:cNvSpPr txBox="1">
            <a:spLocks/>
          </p:cNvSpPr>
          <p:nvPr/>
        </p:nvSpPr>
        <p:spPr>
          <a:xfrm>
            <a:off x="11582400" y="6492875"/>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rPr>
              <a:t>32</a:t>
            </a:r>
          </a:p>
        </p:txBody>
      </p:sp>
    </p:spTree>
    <p:extLst>
      <p:ext uri="{BB962C8B-B14F-4D97-AF65-F5344CB8AC3E}">
        <p14:creationId xmlns:p14="http://schemas.microsoft.com/office/powerpoint/2010/main" val="3362145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D2ED18-F9A4-2F3F-0775-87D004288F68}"/>
              </a:ext>
            </a:extLst>
          </p:cNvPr>
          <p:cNvSpPr txBox="1"/>
          <p:nvPr/>
        </p:nvSpPr>
        <p:spPr>
          <a:xfrm>
            <a:off x="6127463" y="33605"/>
            <a:ext cx="6064537" cy="584775"/>
          </a:xfrm>
          <a:prstGeom prst="rect">
            <a:avLst/>
          </a:prstGeom>
          <a:noFill/>
        </p:spPr>
        <p:txBody>
          <a:bodyPr wrap="square" rtlCol="0">
            <a:spAutoFit/>
          </a:bodyPr>
          <a:lstStyle/>
          <a:p>
            <a:pPr algn="ctr"/>
            <a:r>
              <a:rPr lang="en-US" sz="3200" b="1" dirty="0">
                <a:cs typeface="Arial" panose="020B0604020202020204" pitchFamily="34" charset="0"/>
              </a:rPr>
              <a:t>Practical Exercise Review</a:t>
            </a:r>
          </a:p>
        </p:txBody>
      </p:sp>
      <p:sp>
        <p:nvSpPr>
          <p:cNvPr id="3" name="TextBox 2">
            <a:extLst>
              <a:ext uri="{FF2B5EF4-FFF2-40B4-BE49-F238E27FC236}">
                <a16:creationId xmlns:a16="http://schemas.microsoft.com/office/drawing/2014/main" id="{F4DA349C-BED7-A991-CB41-92246AB49114}"/>
              </a:ext>
            </a:extLst>
          </p:cNvPr>
          <p:cNvSpPr txBox="1"/>
          <p:nvPr/>
        </p:nvSpPr>
        <p:spPr>
          <a:xfrm>
            <a:off x="0" y="682178"/>
            <a:ext cx="12192000" cy="3046988"/>
          </a:xfrm>
          <a:prstGeom prst="rect">
            <a:avLst/>
          </a:prstGeom>
          <a:noFill/>
        </p:spPr>
        <p:txBody>
          <a:bodyPr wrap="square" rtlCol="0">
            <a:spAutoFit/>
          </a:bodyPr>
          <a:lstStyle/>
          <a:p>
            <a:pPr lvl="0">
              <a:defRPr/>
            </a:pPr>
            <a:r>
              <a:rPr lang="en-US" sz="3600" b="1" dirty="0">
                <a:solidFill>
                  <a:schemeClr val="tx1">
                    <a:lumMod val="75000"/>
                    <a:lumOff val="25000"/>
                  </a:schemeClr>
                </a:solidFill>
                <a:latin typeface=" Arial"/>
                <a:cs typeface="Arial" panose="020B0604020202020204" pitchFamily="34" charset="0"/>
              </a:rPr>
              <a:t>Practical Exercise Review</a:t>
            </a:r>
          </a:p>
          <a:p>
            <a:pPr lvl="0">
              <a:defRPr/>
            </a:pPr>
            <a:endParaRPr lang="en-US" sz="3600" b="1" dirty="0">
              <a:solidFill>
                <a:schemeClr val="tx1">
                  <a:lumMod val="75000"/>
                  <a:lumOff val="25000"/>
                </a:schemeClr>
              </a:solidFill>
              <a:latin typeface=" Arial"/>
              <a:cs typeface="Arial" panose="020B0604020202020204" pitchFamily="34" charset="0"/>
            </a:endParaRPr>
          </a:p>
          <a:p>
            <a:pPr lvl="0">
              <a:defRPr/>
            </a:pPr>
            <a:endParaRPr lang="en-US" sz="3600" b="1" dirty="0">
              <a:solidFill>
                <a:schemeClr val="tx1">
                  <a:lumMod val="75000"/>
                  <a:lumOff val="25000"/>
                </a:schemeClr>
              </a:solidFill>
              <a:latin typeface=" Arial"/>
              <a:cs typeface="Arial" panose="020B0604020202020204" pitchFamily="34" charset="0"/>
            </a:endParaRPr>
          </a:p>
          <a:p>
            <a:pPr lvl="0" algn="ctr">
              <a:defRPr/>
            </a:pPr>
            <a:endParaRPr lang="en-US" sz="3600" b="1" dirty="0">
              <a:latin typeface=" Arial"/>
              <a:cs typeface="Arial" panose="020B0604020202020204" pitchFamily="34" charset="0"/>
            </a:endParaRPr>
          </a:p>
          <a:p>
            <a:pPr algn="ctr"/>
            <a:r>
              <a:rPr lang="en-US" sz="4800" dirty="0">
                <a:solidFill>
                  <a:schemeClr val="tx2"/>
                </a:solidFill>
                <a:latin typeface=" Arial"/>
              </a:rPr>
              <a:t>***NEEDS CREATED***</a:t>
            </a:r>
          </a:p>
        </p:txBody>
      </p:sp>
      <p:sp>
        <p:nvSpPr>
          <p:cNvPr id="4" name="Slide Number Placeholder 4">
            <a:extLst>
              <a:ext uri="{FF2B5EF4-FFF2-40B4-BE49-F238E27FC236}">
                <a16:creationId xmlns:a16="http://schemas.microsoft.com/office/drawing/2014/main" id="{F633ACD1-775C-76E7-88C8-8D06D2105F44}"/>
              </a:ext>
            </a:extLst>
          </p:cNvPr>
          <p:cNvSpPr txBox="1">
            <a:spLocks/>
          </p:cNvSpPr>
          <p:nvPr/>
        </p:nvSpPr>
        <p:spPr>
          <a:xfrm>
            <a:off x="11582400" y="6492875"/>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rPr>
              <a:t>33</a:t>
            </a:r>
          </a:p>
        </p:txBody>
      </p:sp>
    </p:spTree>
    <p:extLst>
      <p:ext uri="{BB962C8B-B14F-4D97-AF65-F5344CB8AC3E}">
        <p14:creationId xmlns:p14="http://schemas.microsoft.com/office/powerpoint/2010/main" val="4155203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D2ED18-F9A4-2F3F-0775-87D004288F68}"/>
              </a:ext>
            </a:extLst>
          </p:cNvPr>
          <p:cNvSpPr txBox="1"/>
          <p:nvPr/>
        </p:nvSpPr>
        <p:spPr>
          <a:xfrm>
            <a:off x="6127463" y="33605"/>
            <a:ext cx="6064537" cy="584775"/>
          </a:xfrm>
          <a:prstGeom prst="rect">
            <a:avLst/>
          </a:prstGeom>
          <a:noFill/>
        </p:spPr>
        <p:txBody>
          <a:bodyPr wrap="square" rtlCol="0">
            <a:spAutoFit/>
          </a:bodyPr>
          <a:lstStyle/>
          <a:p>
            <a:pPr algn="ctr"/>
            <a:r>
              <a:rPr lang="en-US" sz="3200" b="1" dirty="0">
                <a:cs typeface="Arial" panose="020B0604020202020204" pitchFamily="34" charset="0"/>
              </a:rPr>
              <a:t>Hands-on Evaluation</a:t>
            </a:r>
          </a:p>
        </p:txBody>
      </p:sp>
      <p:sp>
        <p:nvSpPr>
          <p:cNvPr id="3" name="TextBox 2">
            <a:extLst>
              <a:ext uri="{FF2B5EF4-FFF2-40B4-BE49-F238E27FC236}">
                <a16:creationId xmlns:a16="http://schemas.microsoft.com/office/drawing/2014/main" id="{F4DA349C-BED7-A991-CB41-92246AB49114}"/>
              </a:ext>
            </a:extLst>
          </p:cNvPr>
          <p:cNvSpPr txBox="1"/>
          <p:nvPr/>
        </p:nvSpPr>
        <p:spPr>
          <a:xfrm>
            <a:off x="0" y="936010"/>
            <a:ext cx="12192000" cy="3046988"/>
          </a:xfrm>
          <a:prstGeom prst="rect">
            <a:avLst/>
          </a:prstGeom>
          <a:noFill/>
        </p:spPr>
        <p:txBody>
          <a:bodyPr wrap="square" rtlCol="0">
            <a:spAutoFit/>
          </a:bodyPr>
          <a:lstStyle/>
          <a:p>
            <a:pPr>
              <a:defRPr/>
            </a:pPr>
            <a:r>
              <a:rPr lang="en-US" sz="3600" b="1" dirty="0">
                <a:solidFill>
                  <a:schemeClr val="tx1">
                    <a:lumMod val="75000"/>
                    <a:lumOff val="25000"/>
                  </a:schemeClr>
                </a:solidFill>
                <a:latin typeface=" Arial"/>
                <a:cs typeface="Arial" panose="020B0604020202020204" pitchFamily="34" charset="0"/>
              </a:rPr>
              <a:t>Hands-on Evaluation</a:t>
            </a:r>
          </a:p>
          <a:p>
            <a:pPr lvl="0">
              <a:defRPr/>
            </a:pPr>
            <a:endParaRPr lang="en-US" sz="3600" b="1" dirty="0">
              <a:solidFill>
                <a:schemeClr val="tx1">
                  <a:lumMod val="75000"/>
                  <a:lumOff val="25000"/>
                </a:schemeClr>
              </a:solidFill>
              <a:latin typeface=" Arial"/>
              <a:cs typeface="Arial" panose="020B0604020202020204" pitchFamily="34" charset="0"/>
            </a:endParaRPr>
          </a:p>
          <a:p>
            <a:pPr lvl="0">
              <a:defRPr/>
            </a:pPr>
            <a:endParaRPr lang="en-US" sz="3600" b="1" dirty="0">
              <a:solidFill>
                <a:schemeClr val="tx1">
                  <a:lumMod val="75000"/>
                  <a:lumOff val="25000"/>
                </a:schemeClr>
              </a:solidFill>
              <a:latin typeface=" Arial"/>
              <a:cs typeface="Arial" panose="020B0604020202020204" pitchFamily="34" charset="0"/>
            </a:endParaRPr>
          </a:p>
          <a:p>
            <a:pPr lvl="0" algn="ctr">
              <a:defRPr/>
            </a:pPr>
            <a:endParaRPr lang="en-US" sz="3600" b="1" dirty="0">
              <a:latin typeface=" Arial"/>
              <a:cs typeface="Arial" panose="020B0604020202020204" pitchFamily="34" charset="0"/>
            </a:endParaRPr>
          </a:p>
          <a:p>
            <a:pPr algn="ctr"/>
            <a:r>
              <a:rPr lang="en-US" sz="4800" dirty="0">
                <a:solidFill>
                  <a:schemeClr val="tx2"/>
                </a:solidFill>
                <a:latin typeface=" Arial"/>
              </a:rPr>
              <a:t>***NEEDS CREATED***</a:t>
            </a:r>
          </a:p>
        </p:txBody>
      </p:sp>
      <p:sp>
        <p:nvSpPr>
          <p:cNvPr id="4" name="Slide Number Placeholder 4">
            <a:extLst>
              <a:ext uri="{FF2B5EF4-FFF2-40B4-BE49-F238E27FC236}">
                <a16:creationId xmlns:a16="http://schemas.microsoft.com/office/drawing/2014/main" id="{09F86F9D-E3C0-0599-FEA8-BED87DFA5097}"/>
              </a:ext>
            </a:extLst>
          </p:cNvPr>
          <p:cNvSpPr txBox="1">
            <a:spLocks/>
          </p:cNvSpPr>
          <p:nvPr/>
        </p:nvSpPr>
        <p:spPr>
          <a:xfrm>
            <a:off x="11582400" y="6492875"/>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rPr>
              <a:t>34</a:t>
            </a:r>
          </a:p>
        </p:txBody>
      </p:sp>
    </p:spTree>
    <p:extLst>
      <p:ext uri="{BB962C8B-B14F-4D97-AF65-F5344CB8AC3E}">
        <p14:creationId xmlns:p14="http://schemas.microsoft.com/office/powerpoint/2010/main" val="2919746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27463" y="33605"/>
            <a:ext cx="6064537" cy="584775"/>
          </a:xfrm>
          <a:prstGeom prst="rect">
            <a:avLst/>
          </a:prstGeom>
          <a:noFill/>
        </p:spPr>
        <p:txBody>
          <a:bodyPr wrap="square" rtlCol="0">
            <a:spAutoFit/>
          </a:bodyPr>
          <a:lstStyle/>
          <a:p>
            <a:pPr algn="ctr"/>
            <a:r>
              <a:rPr lang="en-US" sz="3200" b="1" dirty="0">
                <a:cs typeface="Arial" panose="020B0604020202020204" pitchFamily="34" charset="0"/>
              </a:rPr>
              <a:t>Preparatory Functions</a:t>
            </a:r>
          </a:p>
        </p:txBody>
      </p:sp>
      <p:sp>
        <p:nvSpPr>
          <p:cNvPr id="6" name="TextBox 5"/>
          <p:cNvSpPr txBox="1"/>
          <p:nvPr/>
        </p:nvSpPr>
        <p:spPr>
          <a:xfrm>
            <a:off x="1072056" y="1639152"/>
            <a:ext cx="10058400" cy="3662541"/>
          </a:xfrm>
          <a:prstGeom prst="rect">
            <a:avLst/>
          </a:prstGeom>
          <a:noFill/>
        </p:spPr>
        <p:txBody>
          <a:bodyPr wrap="square" rtlCol="0">
            <a:spAutoFit/>
          </a:bodyPr>
          <a:lstStyle/>
          <a:p>
            <a:pPr lvl="0">
              <a:defRPr/>
            </a:pPr>
            <a:r>
              <a:rPr lang="en-US" sz="2800" b="1" dirty="0">
                <a:solidFill>
                  <a:schemeClr val="tx1">
                    <a:lumMod val="75000"/>
                    <a:lumOff val="25000"/>
                  </a:schemeClr>
                </a:solidFill>
                <a:latin typeface=" Arial"/>
                <a:cs typeface="Arial" panose="020B0604020202020204" pitchFamily="34" charset="0"/>
              </a:rPr>
              <a:t>The Preparatory Functions consists of the following lessons:</a:t>
            </a:r>
          </a:p>
          <a:p>
            <a:pPr lvl="0" algn="ctr">
              <a:defRPr/>
            </a:pPr>
            <a:endParaRPr lang="en-US" sz="2800" b="1" dirty="0">
              <a:latin typeface=" Arial"/>
              <a:cs typeface="Arial" panose="020B0604020202020204" pitchFamily="34" charset="0"/>
            </a:endParaRPr>
          </a:p>
          <a:p>
            <a:pPr marL="577850" lvl="0" indent="-295275">
              <a:buFont typeface="Arial" panose="020B0604020202020204" pitchFamily="34" charset="0"/>
              <a:buChar char="•"/>
              <a:defRPr/>
            </a:pPr>
            <a:r>
              <a:rPr lang="en-US" sz="2400" dirty="0">
                <a:solidFill>
                  <a:schemeClr val="tx2"/>
                </a:solidFill>
                <a:latin typeface=" Arial"/>
                <a:cs typeface="Arial" panose="020B0604020202020204" pitchFamily="34" charset="0"/>
              </a:rPr>
              <a:t>Locations</a:t>
            </a:r>
          </a:p>
          <a:p>
            <a:pPr marL="577850" lvl="0" indent="-295275">
              <a:buFont typeface="Arial" panose="020B0604020202020204" pitchFamily="34" charset="0"/>
              <a:buChar char="•"/>
              <a:defRPr/>
            </a:pPr>
            <a:r>
              <a:rPr lang="en-US" sz="2400" dirty="0">
                <a:solidFill>
                  <a:schemeClr val="tx2"/>
                </a:solidFill>
                <a:latin typeface=" Arial"/>
                <a:cs typeface="Arial" panose="020B0604020202020204" pitchFamily="34" charset="0"/>
              </a:rPr>
              <a:t>Platoon Manager</a:t>
            </a:r>
          </a:p>
          <a:p>
            <a:pPr marL="577850" lvl="0" indent="-295275">
              <a:buFont typeface="Arial" panose="020B0604020202020204" pitchFamily="34" charset="0"/>
              <a:buChar char="•"/>
              <a:defRPr/>
            </a:pPr>
            <a:r>
              <a:rPr lang="en-US" sz="2400" dirty="0">
                <a:solidFill>
                  <a:schemeClr val="tx2"/>
                </a:solidFill>
                <a:latin typeface=" Arial"/>
                <a:cs typeface="Arial" panose="020B0604020202020204" pitchFamily="34" charset="0"/>
              </a:rPr>
              <a:t>Signature Blocks</a:t>
            </a:r>
          </a:p>
          <a:p>
            <a:pPr marL="577850" lvl="0" indent="-295275">
              <a:buFont typeface="Arial" panose="020B0604020202020204" pitchFamily="34" charset="0"/>
              <a:buChar char="•"/>
              <a:defRPr/>
            </a:pPr>
            <a:r>
              <a:rPr lang="en-US" sz="2400" dirty="0">
                <a:solidFill>
                  <a:schemeClr val="tx2"/>
                </a:solidFill>
                <a:latin typeface=" Arial"/>
                <a:cs typeface="Arial" panose="020B0604020202020204" pitchFamily="34" charset="0"/>
              </a:rPr>
              <a:t>User Management Overview</a:t>
            </a:r>
          </a:p>
          <a:p>
            <a:pPr marL="577850" lvl="0" indent="-295275">
              <a:buFont typeface="Arial" panose="020B0604020202020204" pitchFamily="34" charset="0"/>
              <a:buChar char="•"/>
              <a:defRPr/>
            </a:pPr>
            <a:r>
              <a:rPr lang="en-US" sz="2400" dirty="0">
                <a:solidFill>
                  <a:schemeClr val="tx2"/>
                </a:solidFill>
                <a:latin typeface=" Arial"/>
                <a:cs typeface="Arial" panose="020B0604020202020204" pitchFamily="34" charset="0"/>
              </a:rPr>
              <a:t>Manage Personnel (Soldier Manager menu)</a:t>
            </a:r>
          </a:p>
          <a:p>
            <a:pPr lvl="0">
              <a:defRPr/>
            </a:pPr>
            <a:endParaRPr lang="en-US" sz="2800" b="1" dirty="0">
              <a:latin typeface=" Arial"/>
              <a:cs typeface="Arial" panose="020B0604020202020204" pitchFamily="34" charset="0"/>
            </a:endParaRPr>
          </a:p>
        </p:txBody>
      </p:sp>
      <p:sp>
        <p:nvSpPr>
          <p:cNvPr id="8" name="Slide Number Placeholder 4"/>
          <p:cNvSpPr txBox="1">
            <a:spLocks/>
          </p:cNvSpPr>
          <p:nvPr/>
        </p:nvSpPr>
        <p:spPr>
          <a:xfrm>
            <a:off x="11582400" y="6492875"/>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rPr>
              <a:t>4</a:t>
            </a:r>
          </a:p>
        </p:txBody>
      </p:sp>
    </p:spTree>
    <p:extLst>
      <p:ext uri="{BB962C8B-B14F-4D97-AF65-F5344CB8AC3E}">
        <p14:creationId xmlns:p14="http://schemas.microsoft.com/office/powerpoint/2010/main" val="11823694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27463" y="33605"/>
            <a:ext cx="6064537" cy="584775"/>
          </a:xfrm>
          <a:prstGeom prst="rect">
            <a:avLst/>
          </a:prstGeom>
          <a:noFill/>
        </p:spPr>
        <p:txBody>
          <a:bodyPr wrap="square" rtlCol="0">
            <a:spAutoFit/>
          </a:bodyPr>
          <a:lstStyle/>
          <a:p>
            <a:pPr algn="ctr"/>
            <a:r>
              <a:rPr lang="en-US" sz="3200" b="1" dirty="0">
                <a:cs typeface="Arial" panose="020B0604020202020204" pitchFamily="34" charset="0"/>
              </a:rPr>
              <a:t>Locations</a:t>
            </a:r>
          </a:p>
        </p:txBody>
      </p:sp>
      <p:sp>
        <p:nvSpPr>
          <p:cNvPr id="6" name="TextBox 5"/>
          <p:cNvSpPr txBox="1"/>
          <p:nvPr/>
        </p:nvSpPr>
        <p:spPr>
          <a:xfrm>
            <a:off x="1072055" y="2171002"/>
            <a:ext cx="10062110" cy="2492990"/>
          </a:xfrm>
          <a:prstGeom prst="rect">
            <a:avLst/>
          </a:prstGeom>
          <a:noFill/>
        </p:spPr>
        <p:txBody>
          <a:bodyPr wrap="square" rtlCol="0">
            <a:spAutoFit/>
          </a:bodyPr>
          <a:lstStyle/>
          <a:p>
            <a:pPr lvl="0">
              <a:defRPr/>
            </a:pPr>
            <a:r>
              <a:rPr lang="en-US" sz="2800" b="1" dirty="0">
                <a:solidFill>
                  <a:schemeClr val="tx1">
                    <a:lumMod val="75000"/>
                    <a:lumOff val="25000"/>
                  </a:schemeClr>
                </a:solidFill>
                <a:latin typeface=" Arial"/>
                <a:cs typeface="Arial" panose="020B0604020202020204" pitchFamily="34" charset="0"/>
              </a:rPr>
              <a:t>During this lesson, we will demonstrate the Preparatory Functions by accessing the following Locations topics:</a:t>
            </a:r>
          </a:p>
          <a:p>
            <a:pPr lvl="0" algn="ctr">
              <a:defRPr/>
            </a:pPr>
            <a:endParaRPr lang="en-US" sz="2800" b="1" dirty="0">
              <a:latin typeface=" Arial"/>
              <a:cs typeface="Arial" panose="020B0604020202020204" pitchFamily="34" charset="0"/>
            </a:endParaRPr>
          </a:p>
          <a:p>
            <a:pPr marL="228600" indent="-228600">
              <a:buFont typeface="Arial" panose="020B0604020202020204" pitchFamily="34" charset="0"/>
              <a:buChar char="•"/>
            </a:pPr>
            <a:r>
              <a:rPr lang="en-US" sz="2400" dirty="0">
                <a:solidFill>
                  <a:schemeClr val="tx2"/>
                </a:solidFill>
                <a:latin typeface=" Arial"/>
              </a:rPr>
              <a:t>Add a Location</a:t>
            </a:r>
          </a:p>
          <a:p>
            <a:pPr marL="228600" indent="-228600">
              <a:buFont typeface="Arial" panose="020B0604020202020204" pitchFamily="34" charset="0"/>
              <a:buChar char="•"/>
            </a:pPr>
            <a:r>
              <a:rPr lang="en-US" sz="2400" dirty="0">
                <a:solidFill>
                  <a:schemeClr val="tx2"/>
                </a:solidFill>
                <a:latin typeface=" Arial"/>
              </a:rPr>
              <a:t>Edit a Location</a:t>
            </a:r>
          </a:p>
          <a:p>
            <a:pPr marL="228600" indent="-228600">
              <a:buFont typeface="Arial" panose="020B0604020202020204" pitchFamily="34" charset="0"/>
              <a:buChar char="•"/>
            </a:pPr>
            <a:r>
              <a:rPr lang="en-US" sz="2400" dirty="0">
                <a:solidFill>
                  <a:schemeClr val="tx2"/>
                </a:solidFill>
                <a:latin typeface=" Arial"/>
              </a:rPr>
              <a:t>Delete a Location</a:t>
            </a:r>
          </a:p>
        </p:txBody>
      </p:sp>
      <p:sp>
        <p:nvSpPr>
          <p:cNvPr id="8" name="Slide Number Placeholder 4"/>
          <p:cNvSpPr txBox="1">
            <a:spLocks/>
          </p:cNvSpPr>
          <p:nvPr/>
        </p:nvSpPr>
        <p:spPr>
          <a:xfrm>
            <a:off x="11582400" y="6492875"/>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rPr>
              <a:t>5</a:t>
            </a:r>
          </a:p>
        </p:txBody>
      </p:sp>
    </p:spTree>
    <p:extLst>
      <p:ext uri="{BB962C8B-B14F-4D97-AF65-F5344CB8AC3E}">
        <p14:creationId xmlns:p14="http://schemas.microsoft.com/office/powerpoint/2010/main" val="26371237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443"/>
          <a:stretch/>
        </p:blipFill>
        <p:spPr>
          <a:xfrm>
            <a:off x="1" y="653406"/>
            <a:ext cx="12192000" cy="5704364"/>
          </a:xfrm>
          <a:prstGeom prst="rect">
            <a:avLst/>
          </a:prstGeom>
        </p:spPr>
      </p:pic>
      <p:sp>
        <p:nvSpPr>
          <p:cNvPr id="4" name="TextBox 3"/>
          <p:cNvSpPr txBox="1"/>
          <p:nvPr/>
        </p:nvSpPr>
        <p:spPr>
          <a:xfrm>
            <a:off x="6127463" y="33605"/>
            <a:ext cx="6064537" cy="584775"/>
          </a:xfrm>
          <a:prstGeom prst="rect">
            <a:avLst/>
          </a:prstGeom>
          <a:noFill/>
        </p:spPr>
        <p:txBody>
          <a:bodyPr wrap="square" rtlCol="0">
            <a:spAutoFit/>
          </a:bodyPr>
          <a:lstStyle/>
          <a:p>
            <a:pPr algn="ctr"/>
            <a:r>
              <a:rPr lang="en-US" sz="3200" b="1" dirty="0">
                <a:cs typeface="Arial" panose="020B0604020202020204" pitchFamily="34" charset="0"/>
              </a:rPr>
              <a:t>Locations</a:t>
            </a:r>
          </a:p>
        </p:txBody>
      </p:sp>
      <p:grpSp>
        <p:nvGrpSpPr>
          <p:cNvPr id="13" name="Group 12"/>
          <p:cNvGrpSpPr/>
          <p:nvPr/>
        </p:nvGrpSpPr>
        <p:grpSpPr>
          <a:xfrm>
            <a:off x="1892337" y="2301490"/>
            <a:ext cx="10299663" cy="3668893"/>
            <a:chOff x="1892337" y="2312123"/>
            <a:chExt cx="10299663" cy="3668893"/>
          </a:xfrm>
        </p:grpSpPr>
        <p:grpSp>
          <p:nvGrpSpPr>
            <p:cNvPr id="11" name="Group 10"/>
            <p:cNvGrpSpPr/>
            <p:nvPr/>
          </p:nvGrpSpPr>
          <p:grpSpPr>
            <a:xfrm>
              <a:off x="3743433" y="2312123"/>
              <a:ext cx="8448567" cy="1776547"/>
              <a:chOff x="3743433" y="4245429"/>
              <a:chExt cx="8448567" cy="1776547"/>
            </a:xfrm>
          </p:grpSpPr>
          <p:grpSp>
            <p:nvGrpSpPr>
              <p:cNvPr id="10" name="Group 9"/>
              <p:cNvGrpSpPr/>
              <p:nvPr/>
            </p:nvGrpSpPr>
            <p:grpSpPr>
              <a:xfrm>
                <a:off x="8660675" y="4245429"/>
                <a:ext cx="3531325" cy="1776547"/>
                <a:chOff x="8660675" y="4245429"/>
                <a:chExt cx="3531325" cy="1776547"/>
              </a:xfrm>
            </p:grpSpPr>
            <p:sp>
              <p:nvSpPr>
                <p:cNvPr id="6" name="Rectangle 5"/>
                <p:cNvSpPr/>
                <p:nvPr/>
              </p:nvSpPr>
              <p:spPr>
                <a:xfrm>
                  <a:off x="8660675" y="4911634"/>
                  <a:ext cx="326571" cy="966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8660675" y="5303519"/>
                  <a:ext cx="3280225" cy="718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1482251" y="4245429"/>
                  <a:ext cx="709749" cy="1423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TextBox 31"/>
              <p:cNvSpPr txBox="1"/>
              <p:nvPr/>
            </p:nvSpPr>
            <p:spPr>
              <a:xfrm>
                <a:off x="3743433" y="4599562"/>
                <a:ext cx="4705134" cy="1077218"/>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none" rtlCol="0">
                <a:spAutoFit/>
              </a:bodyPr>
              <a:lstStyle/>
              <a:p>
                <a:pPr lvl="0" algn="ctr">
                  <a:defRPr/>
                </a:pPr>
                <a:r>
                  <a:rPr lang="en-US" sz="1400" b="1" dirty="0">
                    <a:solidFill>
                      <a:schemeClr val="tx2">
                        <a:lumMod val="50000"/>
                      </a:schemeClr>
                    </a:solidFill>
                    <a:latin typeface=" Arial"/>
                  </a:rPr>
                  <a:t>Step 1</a:t>
                </a:r>
              </a:p>
              <a:p>
                <a:pPr lvl="0">
                  <a:defRPr/>
                </a:pPr>
                <a:endParaRPr lang="en-US" sz="800" dirty="0">
                  <a:solidFill>
                    <a:schemeClr val="tx2">
                      <a:lumMod val="50000"/>
                    </a:schemeClr>
                  </a:solidFill>
                  <a:latin typeface=" Arial"/>
                </a:endParaRPr>
              </a:p>
              <a:p>
                <a:pPr lvl="0">
                  <a:defRPr/>
                </a:pPr>
                <a:r>
                  <a:rPr lang="en-US" sz="1400" dirty="0">
                    <a:solidFill>
                      <a:schemeClr val="tx2">
                        <a:lumMod val="50000"/>
                      </a:schemeClr>
                    </a:solidFill>
                    <a:latin typeface=" Arial"/>
                  </a:rPr>
                  <a:t>Navigate to the </a:t>
                </a:r>
                <a:r>
                  <a:rPr lang="en-US" sz="1400" b="1" dirty="0">
                    <a:solidFill>
                      <a:schemeClr val="tx2">
                        <a:lumMod val="50000"/>
                      </a:schemeClr>
                    </a:solidFill>
                    <a:latin typeface=" Arial"/>
                  </a:rPr>
                  <a:t>Administration</a:t>
                </a:r>
                <a:r>
                  <a:rPr lang="en-US" sz="1400" dirty="0">
                    <a:solidFill>
                      <a:schemeClr val="tx2">
                        <a:lumMod val="50000"/>
                      </a:schemeClr>
                    </a:solidFill>
                    <a:latin typeface=" Arial"/>
                  </a:rPr>
                  <a:t> menu.</a:t>
                </a:r>
              </a:p>
              <a:p>
                <a:pPr lvl="0">
                  <a:defRPr/>
                </a:pPr>
                <a:r>
                  <a:rPr lang="en-US" sz="1400" dirty="0">
                    <a:solidFill>
                      <a:schemeClr val="tx2">
                        <a:lumMod val="50000"/>
                      </a:schemeClr>
                    </a:solidFill>
                    <a:latin typeface=" Arial"/>
                  </a:rPr>
                  <a:t>Select </a:t>
                </a:r>
                <a:r>
                  <a:rPr lang="en-US" sz="1400" b="1" dirty="0">
                    <a:solidFill>
                      <a:schemeClr val="tx2">
                        <a:lumMod val="50000"/>
                      </a:schemeClr>
                    </a:solidFill>
                    <a:latin typeface=" Arial"/>
                  </a:rPr>
                  <a:t>Locations</a:t>
                </a:r>
                <a:r>
                  <a:rPr lang="en-US" sz="1400" dirty="0">
                    <a:solidFill>
                      <a:schemeClr val="tx2">
                        <a:lumMod val="50000"/>
                      </a:schemeClr>
                    </a:solidFill>
                    <a:latin typeface=" Arial"/>
                  </a:rPr>
                  <a:t> from the drop-down menu.</a:t>
                </a:r>
              </a:p>
              <a:p>
                <a:pPr lvl="0">
                  <a:defRPr/>
                </a:pPr>
                <a:r>
                  <a:rPr lang="en-US" sz="1400" dirty="0">
                    <a:solidFill>
                      <a:schemeClr val="tx2">
                        <a:lumMod val="50000"/>
                      </a:schemeClr>
                    </a:solidFill>
                    <a:latin typeface=" Arial"/>
                  </a:rPr>
                  <a:t>The screen refreshes to the </a:t>
                </a:r>
                <a:r>
                  <a:rPr lang="en-US" sz="1400" b="1" dirty="0">
                    <a:solidFill>
                      <a:schemeClr val="tx2">
                        <a:lumMod val="50000"/>
                      </a:schemeClr>
                    </a:solidFill>
                    <a:latin typeface=" Arial"/>
                  </a:rPr>
                  <a:t>Lookup Management </a:t>
                </a:r>
                <a:r>
                  <a:rPr lang="en-US" sz="1400" dirty="0">
                    <a:solidFill>
                      <a:schemeClr val="tx2">
                        <a:lumMod val="50000"/>
                      </a:schemeClr>
                    </a:solidFill>
                    <a:latin typeface=" Arial"/>
                  </a:rPr>
                  <a:t>page.</a:t>
                </a:r>
              </a:p>
            </p:txBody>
          </p:sp>
        </p:grpSp>
        <p:sp>
          <p:nvSpPr>
            <p:cNvPr id="12" name="TextBox 11"/>
            <p:cNvSpPr txBox="1"/>
            <p:nvPr/>
          </p:nvSpPr>
          <p:spPr>
            <a:xfrm>
              <a:off x="1892337" y="4811465"/>
              <a:ext cx="8407326" cy="1169551"/>
            </a:xfrm>
            <a:prstGeom prst="rect">
              <a:avLst/>
            </a:prstGeom>
            <a:solidFill>
              <a:schemeClr val="bg1">
                <a:lumMod val="75000"/>
              </a:schemeClr>
            </a:solidFill>
            <a:ln>
              <a:solidFill>
                <a:schemeClr val="bg2">
                  <a:lumMod val="25000"/>
                </a:schemeClr>
              </a:solidFill>
            </a:ln>
          </p:spPr>
          <p:txBody>
            <a:bodyPr wrap="square" rtlCol="0">
              <a:spAutoFit/>
            </a:bodyPr>
            <a:lstStyle/>
            <a:p>
              <a:pPr algn="ctr"/>
              <a:r>
                <a:rPr lang="en-US" sz="1400" b="1" dirty="0">
                  <a:solidFill>
                    <a:schemeClr val="tx2">
                      <a:lumMod val="50000"/>
                    </a:schemeClr>
                  </a:solidFill>
                  <a:latin typeface=" Arial"/>
                </a:rPr>
                <a:t>NOTE</a:t>
              </a:r>
              <a:endParaRPr lang="en-US" sz="1400" dirty="0">
                <a:solidFill>
                  <a:schemeClr val="tx2">
                    <a:lumMod val="50000"/>
                  </a:schemeClr>
                </a:solidFill>
                <a:latin typeface=" Arial"/>
              </a:endParaRPr>
            </a:p>
            <a:p>
              <a:r>
                <a:rPr lang="en-US" sz="1400" dirty="0">
                  <a:solidFill>
                    <a:schemeClr val="tx2">
                      <a:lumMod val="50000"/>
                    </a:schemeClr>
                  </a:solidFill>
                  <a:latin typeface=" Arial"/>
                </a:rPr>
                <a:t>The Administration menu provide users with the ability to perform some preparatory functions necessary to properly use DTMS to its fullest potential.</a:t>
              </a:r>
            </a:p>
            <a:p>
              <a:endParaRPr lang="en-US" sz="1400" dirty="0">
                <a:solidFill>
                  <a:schemeClr val="tx2">
                    <a:lumMod val="50000"/>
                  </a:schemeClr>
                </a:solidFill>
                <a:latin typeface=" Arial"/>
              </a:endParaRPr>
            </a:p>
            <a:p>
              <a:r>
                <a:rPr lang="en-US" sz="1400" dirty="0">
                  <a:solidFill>
                    <a:schemeClr val="tx2">
                      <a:lumMod val="50000"/>
                    </a:schemeClr>
                  </a:solidFill>
                  <a:latin typeface=" Arial"/>
                </a:rPr>
                <a:t>There are certain functions in DTMS that need to be setup prior to attempting to perform other functions.</a:t>
              </a:r>
            </a:p>
          </p:txBody>
        </p:sp>
      </p:grpSp>
      <p:sp>
        <p:nvSpPr>
          <p:cNvPr id="8" name="Rectangle 7"/>
          <p:cNvSpPr/>
          <p:nvPr/>
        </p:nvSpPr>
        <p:spPr>
          <a:xfrm>
            <a:off x="5611139" y="1645001"/>
            <a:ext cx="1779365" cy="2053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4"/>
          <p:cNvSpPr txBox="1">
            <a:spLocks/>
          </p:cNvSpPr>
          <p:nvPr/>
        </p:nvSpPr>
        <p:spPr>
          <a:xfrm>
            <a:off x="11582400" y="6492875"/>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rPr>
              <a:t>6</a:t>
            </a:r>
          </a:p>
          <a:p>
            <a:endParaRPr lang="en-US" dirty="0">
              <a:solidFill>
                <a:prstClr val="black"/>
              </a:solidFill>
            </a:endParaRPr>
          </a:p>
        </p:txBody>
      </p:sp>
      <p:sp>
        <p:nvSpPr>
          <p:cNvPr id="15" name="Rectangle 14"/>
          <p:cNvSpPr/>
          <p:nvPr/>
        </p:nvSpPr>
        <p:spPr>
          <a:xfrm>
            <a:off x="5611139" y="1069068"/>
            <a:ext cx="811176" cy="1788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750916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57102"/>
            <a:ext cx="12192000" cy="2035180"/>
          </a:xfrm>
          <a:prstGeom prst="rect">
            <a:avLst/>
          </a:prstGeom>
        </p:spPr>
      </p:pic>
      <p:pic>
        <p:nvPicPr>
          <p:cNvPr id="3" name="Picture 2"/>
          <p:cNvPicPr>
            <a:picLocks noChangeAspect="1"/>
          </p:cNvPicPr>
          <p:nvPr/>
        </p:nvPicPr>
        <p:blipFill rotWithShape="1">
          <a:blip r:embed="rId4"/>
          <a:srcRect r="38015"/>
          <a:stretch/>
        </p:blipFill>
        <p:spPr>
          <a:xfrm>
            <a:off x="0" y="2611361"/>
            <a:ext cx="7541112" cy="3260802"/>
          </a:xfrm>
          <a:prstGeom prst="rect">
            <a:avLst/>
          </a:prstGeom>
          <a:ln w="25400">
            <a:solidFill>
              <a:schemeClr val="tx1"/>
            </a:solidFill>
          </a:ln>
        </p:spPr>
      </p:pic>
      <p:sp>
        <p:nvSpPr>
          <p:cNvPr id="4" name="TextBox 3"/>
          <p:cNvSpPr txBox="1"/>
          <p:nvPr/>
        </p:nvSpPr>
        <p:spPr>
          <a:xfrm>
            <a:off x="6127463" y="33605"/>
            <a:ext cx="6064537" cy="584775"/>
          </a:xfrm>
          <a:prstGeom prst="rect">
            <a:avLst/>
          </a:prstGeom>
          <a:noFill/>
        </p:spPr>
        <p:txBody>
          <a:bodyPr wrap="square" rtlCol="0">
            <a:spAutoFit/>
          </a:bodyPr>
          <a:lstStyle/>
          <a:p>
            <a:pPr algn="ctr"/>
            <a:r>
              <a:rPr lang="en-US" sz="3200" b="1" dirty="0">
                <a:cs typeface="Arial" panose="020B0604020202020204" pitchFamily="34" charset="0"/>
              </a:rPr>
              <a:t>Add Location</a:t>
            </a:r>
          </a:p>
        </p:txBody>
      </p:sp>
      <p:grpSp>
        <p:nvGrpSpPr>
          <p:cNvPr id="13" name="Group 12"/>
          <p:cNvGrpSpPr/>
          <p:nvPr/>
        </p:nvGrpSpPr>
        <p:grpSpPr>
          <a:xfrm>
            <a:off x="1389242" y="970987"/>
            <a:ext cx="10190264" cy="5650519"/>
            <a:chOff x="1363851" y="953683"/>
            <a:chExt cx="10218549" cy="5650519"/>
          </a:xfrm>
        </p:grpSpPr>
        <p:grpSp>
          <p:nvGrpSpPr>
            <p:cNvPr id="34" name="Group 33"/>
            <p:cNvGrpSpPr/>
            <p:nvPr/>
          </p:nvGrpSpPr>
          <p:grpSpPr>
            <a:xfrm>
              <a:off x="1363851" y="2061275"/>
              <a:ext cx="10218549" cy="3411050"/>
              <a:chOff x="1363851" y="2061275"/>
              <a:chExt cx="10218549" cy="3411050"/>
            </a:xfrm>
          </p:grpSpPr>
          <p:sp>
            <p:nvSpPr>
              <p:cNvPr id="8" name="Rectangle 7"/>
              <p:cNvSpPr/>
              <p:nvPr/>
            </p:nvSpPr>
            <p:spPr>
              <a:xfrm>
                <a:off x="1363851" y="2061275"/>
                <a:ext cx="1193369" cy="185979"/>
              </a:xfrm>
              <a:prstGeom prst="rect">
                <a:avLst/>
              </a:prstGeom>
              <a:solidFill>
                <a:srgbClr val="92D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p:cNvPicPr>
                <a:picLocks noChangeAspect="1"/>
              </p:cNvPicPr>
              <p:nvPr/>
            </p:nvPicPr>
            <p:blipFill rotWithShape="1">
              <a:blip r:embed="rId5"/>
              <a:srcRect l="11441" t="26884" r="77881" b="18983"/>
              <a:stretch/>
            </p:blipFill>
            <p:spPr>
              <a:xfrm>
                <a:off x="7832698" y="2917140"/>
                <a:ext cx="3749702" cy="2555185"/>
              </a:xfrm>
              <a:prstGeom prst="rect">
                <a:avLst/>
              </a:prstGeom>
              <a:ln w="25400">
                <a:solidFill>
                  <a:schemeClr val="tx1">
                    <a:lumMod val="75000"/>
                    <a:lumOff val="25000"/>
                  </a:schemeClr>
                </a:solidFill>
              </a:ln>
            </p:spPr>
          </p:pic>
        </p:grpSp>
        <p:sp>
          <p:nvSpPr>
            <p:cNvPr id="6" name="TextBox 5"/>
            <p:cNvSpPr txBox="1"/>
            <p:nvPr/>
          </p:nvSpPr>
          <p:spPr>
            <a:xfrm>
              <a:off x="3743693" y="953683"/>
              <a:ext cx="4801314" cy="1169551"/>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none" rtlCol="0">
              <a:spAutoFit/>
            </a:bodyPr>
            <a:lstStyle/>
            <a:p>
              <a:pPr algn="ctr"/>
              <a:r>
                <a:rPr lang="en-US" sz="1400" b="1" dirty="0">
                  <a:solidFill>
                    <a:schemeClr val="tx2">
                      <a:lumMod val="75000"/>
                    </a:schemeClr>
                  </a:solidFill>
                  <a:latin typeface=" Arial"/>
                </a:rPr>
                <a:t>Step 2</a:t>
              </a:r>
            </a:p>
            <a:p>
              <a:pPr algn="ctr"/>
              <a:endParaRPr lang="en-US" sz="1400" b="1" dirty="0">
                <a:solidFill>
                  <a:schemeClr val="tx2">
                    <a:lumMod val="75000"/>
                  </a:schemeClr>
                </a:solidFill>
                <a:latin typeface=" Arial"/>
              </a:endParaRPr>
            </a:p>
            <a:p>
              <a:r>
                <a:rPr lang="en-US" sz="1400" dirty="0">
                  <a:solidFill>
                    <a:schemeClr val="tx2">
                      <a:lumMod val="75000"/>
                    </a:schemeClr>
                  </a:solidFill>
                  <a:latin typeface=" Arial"/>
                </a:rPr>
                <a:t>Click the </a:t>
              </a:r>
              <a:r>
                <a:rPr lang="en-US" sz="1400" b="1" dirty="0">
                  <a:solidFill>
                    <a:schemeClr val="tx2">
                      <a:lumMod val="75000"/>
                    </a:schemeClr>
                  </a:solidFill>
                  <a:latin typeface=" Arial"/>
                </a:rPr>
                <a:t>Select Lookup Table </a:t>
              </a:r>
              <a:r>
                <a:rPr lang="en-US" sz="1400" dirty="0">
                  <a:solidFill>
                    <a:schemeClr val="tx2">
                      <a:lumMod val="75000"/>
                    </a:schemeClr>
                  </a:solidFill>
                  <a:latin typeface=" Arial"/>
                </a:rPr>
                <a:t>drop-down menu.</a:t>
              </a:r>
            </a:p>
            <a:p>
              <a:r>
                <a:rPr lang="en-US" sz="1400" dirty="0">
                  <a:solidFill>
                    <a:schemeClr val="tx2">
                      <a:lumMod val="75000"/>
                    </a:schemeClr>
                  </a:solidFill>
                  <a:latin typeface=" Arial"/>
                </a:rPr>
                <a:t>Select </a:t>
              </a:r>
              <a:r>
                <a:rPr lang="en-US" sz="1400" b="1" dirty="0">
                  <a:solidFill>
                    <a:schemeClr val="tx2">
                      <a:lumMod val="75000"/>
                    </a:schemeClr>
                  </a:solidFill>
                  <a:latin typeface=" Arial"/>
                </a:rPr>
                <a:t>Location.</a:t>
              </a:r>
            </a:p>
            <a:p>
              <a:r>
                <a:rPr lang="en-US" sz="1400" dirty="0">
                  <a:solidFill>
                    <a:schemeClr val="tx2">
                      <a:lumMod val="75000"/>
                    </a:schemeClr>
                  </a:solidFill>
                  <a:latin typeface=" Arial"/>
                </a:rPr>
                <a:t>Screen refreshes and displays previously added locations.</a:t>
              </a:r>
            </a:p>
          </p:txBody>
        </p:sp>
        <p:sp>
          <p:nvSpPr>
            <p:cNvPr id="10" name="TextBox 9"/>
            <p:cNvSpPr txBox="1"/>
            <p:nvPr/>
          </p:nvSpPr>
          <p:spPr>
            <a:xfrm>
              <a:off x="1518740" y="3563198"/>
              <a:ext cx="3874522" cy="954107"/>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none" rtlCol="0">
              <a:spAutoFit/>
            </a:bodyPr>
            <a:lstStyle/>
            <a:p>
              <a:pPr algn="ctr"/>
              <a:r>
                <a:rPr lang="en-US" sz="1400" b="1" dirty="0">
                  <a:solidFill>
                    <a:schemeClr val="tx2">
                      <a:lumMod val="75000"/>
                    </a:schemeClr>
                  </a:solidFill>
                  <a:latin typeface=" Arial"/>
                </a:rPr>
                <a:t>Step 3</a:t>
              </a:r>
            </a:p>
            <a:p>
              <a:endParaRPr lang="en-US" sz="1400" b="1" dirty="0">
                <a:solidFill>
                  <a:schemeClr val="tx2">
                    <a:lumMod val="75000"/>
                  </a:schemeClr>
                </a:solidFill>
                <a:latin typeface=" Arial"/>
              </a:endParaRPr>
            </a:p>
            <a:p>
              <a:r>
                <a:rPr lang="en-US" sz="1400" dirty="0">
                  <a:solidFill>
                    <a:schemeClr val="tx2">
                      <a:lumMod val="75000"/>
                    </a:schemeClr>
                  </a:solidFill>
                  <a:latin typeface=" Arial"/>
                </a:rPr>
                <a:t>Click the </a:t>
              </a:r>
              <a:r>
                <a:rPr lang="en-US" sz="1400" b="1" dirty="0">
                  <a:solidFill>
                    <a:schemeClr val="tx2">
                      <a:lumMod val="75000"/>
                    </a:schemeClr>
                  </a:solidFill>
                  <a:latin typeface=" Arial"/>
                </a:rPr>
                <a:t>Plus </a:t>
              </a:r>
              <a:r>
                <a:rPr lang="en-US" sz="1400" dirty="0">
                  <a:solidFill>
                    <a:schemeClr val="tx2">
                      <a:lumMod val="75000"/>
                    </a:schemeClr>
                  </a:solidFill>
                  <a:latin typeface=" Arial"/>
                </a:rPr>
                <a:t>(</a:t>
              </a:r>
              <a:r>
                <a:rPr lang="en-US" sz="1400" b="1" dirty="0">
                  <a:solidFill>
                    <a:srgbClr val="00B050"/>
                  </a:solidFill>
                  <a:latin typeface=" Arial"/>
                </a:rPr>
                <a:t>+</a:t>
              </a:r>
              <a:r>
                <a:rPr lang="en-US" sz="1400" dirty="0">
                  <a:latin typeface=" Arial"/>
                </a:rPr>
                <a:t>) </a:t>
              </a:r>
              <a:r>
                <a:rPr lang="en-US" sz="1400" dirty="0">
                  <a:solidFill>
                    <a:schemeClr val="tx2">
                      <a:lumMod val="75000"/>
                    </a:schemeClr>
                  </a:solidFill>
                  <a:latin typeface=" Arial"/>
                </a:rPr>
                <a:t>icon to add a Location.</a:t>
              </a:r>
            </a:p>
            <a:p>
              <a:r>
                <a:rPr lang="en-US" sz="1400" dirty="0">
                  <a:solidFill>
                    <a:schemeClr val="tx2">
                      <a:lumMod val="75000"/>
                    </a:schemeClr>
                  </a:solidFill>
                  <a:latin typeface=" Arial"/>
                </a:rPr>
                <a:t>Screen refreshes to the </a:t>
              </a:r>
              <a:r>
                <a:rPr lang="en-US" sz="1400" b="1" dirty="0">
                  <a:solidFill>
                    <a:schemeClr val="tx2">
                      <a:lumMod val="75000"/>
                    </a:schemeClr>
                  </a:solidFill>
                  <a:latin typeface=" Arial"/>
                </a:rPr>
                <a:t>Edit Lookup </a:t>
              </a:r>
              <a:r>
                <a:rPr lang="en-US" sz="1400" dirty="0">
                  <a:solidFill>
                    <a:schemeClr val="tx2">
                      <a:lumMod val="75000"/>
                    </a:schemeClr>
                  </a:solidFill>
                  <a:latin typeface=" Arial"/>
                </a:rPr>
                <a:t>window.</a:t>
              </a:r>
            </a:p>
          </p:txBody>
        </p:sp>
        <p:sp>
          <p:nvSpPr>
            <p:cNvPr id="12" name="TextBox 11"/>
            <p:cNvSpPr txBox="1"/>
            <p:nvPr/>
          </p:nvSpPr>
          <p:spPr>
            <a:xfrm>
              <a:off x="2821618" y="4880653"/>
              <a:ext cx="4989275" cy="1723549"/>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none" rtlCol="0">
              <a:spAutoFit/>
            </a:bodyPr>
            <a:lstStyle/>
            <a:p>
              <a:pPr algn="ctr"/>
              <a:r>
                <a:rPr lang="en-US" sz="1400" b="1" dirty="0">
                  <a:solidFill>
                    <a:schemeClr val="tx2">
                      <a:lumMod val="75000"/>
                    </a:schemeClr>
                  </a:solidFill>
                  <a:latin typeface=" Arial"/>
                </a:rPr>
                <a:t>Step 4</a:t>
              </a:r>
            </a:p>
            <a:p>
              <a:endParaRPr lang="en-US" sz="800" dirty="0">
                <a:solidFill>
                  <a:schemeClr val="tx2">
                    <a:lumMod val="75000"/>
                  </a:schemeClr>
                </a:solidFill>
                <a:latin typeface=" Arial"/>
              </a:endParaRPr>
            </a:p>
            <a:p>
              <a:r>
                <a:rPr lang="en-US" sz="1400" dirty="0">
                  <a:solidFill>
                    <a:schemeClr val="tx2">
                      <a:lumMod val="75000"/>
                    </a:schemeClr>
                  </a:solidFill>
                  <a:latin typeface=" Arial"/>
                </a:rPr>
                <a:t>Enter required entries to add a location:</a:t>
              </a:r>
            </a:p>
            <a:p>
              <a:r>
                <a:rPr lang="en-US" sz="1400" dirty="0">
                  <a:solidFill>
                    <a:schemeClr val="tx2">
                      <a:lumMod val="75000"/>
                    </a:schemeClr>
                  </a:solidFill>
                  <a:latin typeface=" Arial"/>
                </a:rPr>
                <a:t>Location Name: TA54</a:t>
              </a:r>
            </a:p>
            <a:p>
              <a:r>
                <a:rPr lang="en-US" sz="1400" dirty="0">
                  <a:solidFill>
                    <a:schemeClr val="tx2">
                      <a:lumMod val="75000"/>
                    </a:schemeClr>
                  </a:solidFill>
                  <a:latin typeface=" Arial"/>
                </a:rPr>
                <a:t>Location Type: Select Company Area from drop-down menu.</a:t>
              </a:r>
            </a:p>
            <a:p>
              <a:r>
                <a:rPr lang="en-US" sz="1400" dirty="0">
                  <a:solidFill>
                    <a:schemeClr val="tx2">
                      <a:lumMod val="75000"/>
                    </a:schemeClr>
                  </a:solidFill>
                  <a:latin typeface=" Arial"/>
                </a:rPr>
                <a:t>Is Active: Place a checkmark in the checkbox.</a:t>
              </a:r>
            </a:p>
            <a:p>
              <a:r>
                <a:rPr lang="en-US" sz="1400" dirty="0">
                  <a:solidFill>
                    <a:schemeClr val="tx2">
                      <a:lumMod val="75000"/>
                    </a:schemeClr>
                  </a:solidFill>
                  <a:latin typeface=" Arial"/>
                </a:rPr>
                <a:t>Select the Save button to record the location.</a:t>
              </a:r>
            </a:p>
            <a:p>
              <a:r>
                <a:rPr lang="en-US" sz="1400" dirty="0">
                  <a:solidFill>
                    <a:schemeClr val="tx2">
                      <a:lumMod val="75000"/>
                    </a:schemeClr>
                  </a:solidFill>
                  <a:latin typeface=" Arial"/>
                </a:rPr>
                <a:t>The screen refreshes and the new location is added.</a:t>
              </a:r>
            </a:p>
          </p:txBody>
        </p:sp>
      </p:grpSp>
      <p:grpSp>
        <p:nvGrpSpPr>
          <p:cNvPr id="26" name="Group 25"/>
          <p:cNvGrpSpPr/>
          <p:nvPr/>
        </p:nvGrpSpPr>
        <p:grpSpPr>
          <a:xfrm>
            <a:off x="1359256" y="2083073"/>
            <a:ext cx="1197963" cy="164939"/>
            <a:chOff x="0" y="966164"/>
            <a:chExt cx="1933303" cy="3228621"/>
          </a:xfrm>
        </p:grpSpPr>
        <p:sp>
          <p:nvSpPr>
            <p:cNvPr id="27" name="Rectangle 26"/>
            <p:cNvSpPr/>
            <p:nvPr/>
          </p:nvSpPr>
          <p:spPr>
            <a:xfrm>
              <a:off x="0" y="966164"/>
              <a:ext cx="1933303" cy="32286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26126" y="1432402"/>
              <a:ext cx="90435" cy="361237"/>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14706" y="1233632"/>
              <a:ext cx="354435" cy="3754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accent1">
                    <a:lumMod val="50000"/>
                    <a:alpha val="30000"/>
                  </a:schemeClr>
                </a:solidFill>
                <a:latin typeface=" Arial"/>
              </a:endParaRPr>
            </a:p>
          </p:txBody>
        </p:sp>
      </p:grpSp>
      <p:grpSp>
        <p:nvGrpSpPr>
          <p:cNvPr id="30" name="Group 29"/>
          <p:cNvGrpSpPr/>
          <p:nvPr/>
        </p:nvGrpSpPr>
        <p:grpSpPr>
          <a:xfrm>
            <a:off x="197736" y="3185321"/>
            <a:ext cx="206050" cy="233728"/>
            <a:chOff x="0" y="973513"/>
            <a:chExt cx="1933303" cy="3228613"/>
          </a:xfrm>
        </p:grpSpPr>
        <p:sp>
          <p:nvSpPr>
            <p:cNvPr id="31" name="Rectangle 30"/>
            <p:cNvSpPr/>
            <p:nvPr/>
          </p:nvSpPr>
          <p:spPr>
            <a:xfrm>
              <a:off x="0" y="973513"/>
              <a:ext cx="1933303" cy="32286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26126" y="1432402"/>
              <a:ext cx="90435" cy="361237"/>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14706" y="1233632"/>
              <a:ext cx="354435" cy="3754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accent1">
                    <a:lumMod val="50000"/>
                    <a:alpha val="30000"/>
                  </a:schemeClr>
                </a:solidFill>
                <a:latin typeface=" Arial"/>
              </a:endParaRPr>
            </a:p>
          </p:txBody>
        </p:sp>
      </p:grpSp>
      <p:grpSp>
        <p:nvGrpSpPr>
          <p:cNvPr id="60" name="Group 59"/>
          <p:cNvGrpSpPr/>
          <p:nvPr/>
        </p:nvGrpSpPr>
        <p:grpSpPr>
          <a:xfrm>
            <a:off x="7839222" y="3270499"/>
            <a:ext cx="961019" cy="459612"/>
            <a:chOff x="0" y="1048206"/>
            <a:chExt cx="1933303" cy="3228613"/>
          </a:xfrm>
        </p:grpSpPr>
        <p:sp>
          <p:nvSpPr>
            <p:cNvPr id="61" name="Rectangle 60"/>
            <p:cNvSpPr/>
            <p:nvPr/>
          </p:nvSpPr>
          <p:spPr>
            <a:xfrm>
              <a:off x="0" y="1048206"/>
              <a:ext cx="1933303" cy="32286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p:cNvSpPr/>
            <p:nvPr/>
          </p:nvSpPr>
          <p:spPr>
            <a:xfrm>
              <a:off x="26126" y="1432402"/>
              <a:ext cx="90435" cy="361237"/>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p:cNvSpPr/>
            <p:nvPr/>
          </p:nvSpPr>
          <p:spPr>
            <a:xfrm>
              <a:off x="14706" y="1233632"/>
              <a:ext cx="354435" cy="3754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accent1">
                    <a:lumMod val="50000"/>
                    <a:alpha val="30000"/>
                  </a:schemeClr>
                </a:solidFill>
                <a:latin typeface=" Arial"/>
              </a:endParaRPr>
            </a:p>
          </p:txBody>
        </p:sp>
      </p:grpSp>
      <p:grpSp>
        <p:nvGrpSpPr>
          <p:cNvPr id="64" name="Group 63"/>
          <p:cNvGrpSpPr/>
          <p:nvPr/>
        </p:nvGrpSpPr>
        <p:grpSpPr>
          <a:xfrm>
            <a:off x="7839222" y="4996558"/>
            <a:ext cx="1374134" cy="163591"/>
            <a:chOff x="0" y="1183365"/>
            <a:chExt cx="1933303" cy="3228613"/>
          </a:xfrm>
        </p:grpSpPr>
        <p:sp>
          <p:nvSpPr>
            <p:cNvPr id="65" name="Rectangle 64"/>
            <p:cNvSpPr/>
            <p:nvPr/>
          </p:nvSpPr>
          <p:spPr>
            <a:xfrm>
              <a:off x="0" y="1183365"/>
              <a:ext cx="1933303" cy="32286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p:cNvSpPr/>
            <p:nvPr/>
          </p:nvSpPr>
          <p:spPr>
            <a:xfrm>
              <a:off x="26126" y="1432402"/>
              <a:ext cx="90435" cy="361237"/>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p:cNvSpPr/>
            <p:nvPr/>
          </p:nvSpPr>
          <p:spPr>
            <a:xfrm>
              <a:off x="14706" y="1233632"/>
              <a:ext cx="354435" cy="3754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accent1">
                    <a:lumMod val="50000"/>
                    <a:alpha val="30000"/>
                  </a:schemeClr>
                </a:solidFill>
                <a:latin typeface=" Arial"/>
              </a:endParaRPr>
            </a:p>
          </p:txBody>
        </p:sp>
      </p:grpSp>
      <p:grpSp>
        <p:nvGrpSpPr>
          <p:cNvPr id="68" name="Group 67"/>
          <p:cNvGrpSpPr/>
          <p:nvPr/>
        </p:nvGrpSpPr>
        <p:grpSpPr>
          <a:xfrm>
            <a:off x="10260717" y="5149060"/>
            <a:ext cx="643924" cy="183609"/>
            <a:chOff x="0" y="1233632"/>
            <a:chExt cx="1933303" cy="3592659"/>
          </a:xfrm>
        </p:grpSpPr>
        <p:sp>
          <p:nvSpPr>
            <p:cNvPr id="69" name="Rectangle 68"/>
            <p:cNvSpPr/>
            <p:nvPr/>
          </p:nvSpPr>
          <p:spPr>
            <a:xfrm>
              <a:off x="0" y="1597674"/>
              <a:ext cx="1933303" cy="32286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p:cNvSpPr/>
            <p:nvPr/>
          </p:nvSpPr>
          <p:spPr>
            <a:xfrm>
              <a:off x="26126" y="1432402"/>
              <a:ext cx="90435" cy="361237"/>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14706" y="1233632"/>
              <a:ext cx="354435" cy="3754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accent1">
                    <a:lumMod val="50000"/>
                    <a:alpha val="30000"/>
                  </a:schemeClr>
                </a:solidFill>
                <a:latin typeface=" Arial"/>
              </a:endParaRPr>
            </a:p>
          </p:txBody>
        </p:sp>
      </p:grpSp>
      <p:sp>
        <p:nvSpPr>
          <p:cNvPr id="43" name="Slide Number Placeholder 4"/>
          <p:cNvSpPr txBox="1">
            <a:spLocks/>
          </p:cNvSpPr>
          <p:nvPr/>
        </p:nvSpPr>
        <p:spPr>
          <a:xfrm>
            <a:off x="11582400" y="6492875"/>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rPr>
              <a:t>7</a:t>
            </a:r>
          </a:p>
        </p:txBody>
      </p:sp>
      <p:pic>
        <p:nvPicPr>
          <p:cNvPr id="35" name="Picture 34"/>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45822" t="11433" b="75989"/>
          <a:stretch/>
        </p:blipFill>
        <p:spPr bwMode="auto">
          <a:xfrm rot="2848143">
            <a:off x="2180664" y="2446806"/>
            <a:ext cx="1351251" cy="32269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85924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52845"/>
            <a:ext cx="12205445" cy="5513780"/>
          </a:xfrm>
          <a:prstGeom prst="rect">
            <a:avLst/>
          </a:prstGeom>
        </p:spPr>
      </p:pic>
      <p:sp>
        <p:nvSpPr>
          <p:cNvPr id="4" name="TextBox 3"/>
          <p:cNvSpPr txBox="1"/>
          <p:nvPr/>
        </p:nvSpPr>
        <p:spPr>
          <a:xfrm>
            <a:off x="6127463" y="33605"/>
            <a:ext cx="6064537" cy="584775"/>
          </a:xfrm>
          <a:prstGeom prst="rect">
            <a:avLst/>
          </a:prstGeom>
          <a:noFill/>
        </p:spPr>
        <p:txBody>
          <a:bodyPr wrap="square" rtlCol="0">
            <a:spAutoFit/>
          </a:bodyPr>
          <a:lstStyle/>
          <a:p>
            <a:pPr algn="ctr"/>
            <a:r>
              <a:rPr lang="en-US" sz="3200" b="1" dirty="0">
                <a:cs typeface="Arial" panose="020B0604020202020204" pitchFamily="34" charset="0"/>
              </a:rPr>
              <a:t>Platoon Manager</a:t>
            </a:r>
          </a:p>
        </p:txBody>
      </p:sp>
      <p:sp>
        <p:nvSpPr>
          <p:cNvPr id="23" name="Rectangle 22"/>
          <p:cNvSpPr/>
          <p:nvPr/>
        </p:nvSpPr>
        <p:spPr>
          <a:xfrm>
            <a:off x="7405829" y="2582777"/>
            <a:ext cx="1737360" cy="1539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5606984" y="2001206"/>
            <a:ext cx="1756194" cy="2054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3312042" y="4186651"/>
            <a:ext cx="5567916" cy="1169551"/>
          </a:xfrm>
          <a:prstGeom prst="rect">
            <a:avLst/>
          </a:prstGeom>
          <a:solidFill>
            <a:schemeClr val="bg1">
              <a:lumMod val="75000"/>
            </a:schemeClr>
          </a:solidFill>
          <a:ln>
            <a:solidFill>
              <a:schemeClr val="bg2">
                <a:lumMod val="25000"/>
              </a:schemeClr>
            </a:solidFill>
          </a:ln>
        </p:spPr>
        <p:txBody>
          <a:bodyPr wrap="square" rtlCol="0">
            <a:spAutoFit/>
          </a:bodyPr>
          <a:lstStyle/>
          <a:p>
            <a:pPr algn="ctr"/>
            <a:r>
              <a:rPr lang="en-US" sz="1400" b="1" dirty="0">
                <a:solidFill>
                  <a:schemeClr val="tx2">
                    <a:lumMod val="50000"/>
                  </a:schemeClr>
                </a:solidFill>
                <a:latin typeface=" Arial"/>
              </a:rPr>
              <a:t>NOTE</a:t>
            </a:r>
          </a:p>
          <a:p>
            <a:pPr lvl="0">
              <a:defRPr/>
            </a:pPr>
            <a:r>
              <a:rPr lang="en-US" sz="1400" dirty="0">
                <a:solidFill>
                  <a:schemeClr val="tx2">
                    <a:lumMod val="50000"/>
                  </a:schemeClr>
                </a:solidFill>
                <a:latin typeface=" Arial"/>
              </a:rPr>
              <a:t>The Platoon Manager function is valid only for company level DTMS users. Platoon Manager allow users the ability to create subordinate PLT’s, SQD’s and Teams; assign personnel to those subordinate units and assign duty positions to those Soldiers within the Platoons.</a:t>
            </a:r>
          </a:p>
        </p:txBody>
      </p:sp>
      <p:sp>
        <p:nvSpPr>
          <p:cNvPr id="28" name="TextBox 27"/>
          <p:cNvSpPr txBox="1"/>
          <p:nvPr/>
        </p:nvSpPr>
        <p:spPr>
          <a:xfrm>
            <a:off x="618981" y="2025744"/>
            <a:ext cx="4668636" cy="738664"/>
          </a:xfrm>
          <a:prstGeom prst="rect">
            <a:avLst/>
          </a:prstGeom>
          <a:gradFill>
            <a:gsLst>
              <a:gs pos="0">
                <a:srgbClr val="FFC000"/>
              </a:gs>
              <a:gs pos="74000">
                <a:srgbClr val="FFFF00"/>
              </a:gs>
              <a:gs pos="83000">
                <a:srgbClr val="FFFF00"/>
              </a:gs>
              <a:gs pos="100000">
                <a:srgbClr val="FFC000"/>
              </a:gs>
            </a:gsLst>
            <a:lin ang="5400000" scaled="1"/>
          </a:gradFill>
          <a:ln>
            <a:solidFill>
              <a:schemeClr val="bg2">
                <a:lumMod val="25000"/>
              </a:schemeClr>
            </a:solidFill>
          </a:ln>
        </p:spPr>
        <p:txBody>
          <a:bodyPr wrap="square" rtlCol="0">
            <a:spAutoFit/>
          </a:bodyPr>
          <a:lstStyle/>
          <a:p>
            <a:pPr lvl="0">
              <a:defRPr/>
            </a:pPr>
            <a:r>
              <a:rPr lang="en-US" sz="1400" dirty="0">
                <a:solidFill>
                  <a:schemeClr val="tx2">
                    <a:lumMod val="50000"/>
                  </a:schemeClr>
                </a:solidFill>
                <a:latin typeface=" Arial"/>
              </a:rPr>
              <a:t>Navigate to the </a:t>
            </a:r>
            <a:r>
              <a:rPr lang="en-US" sz="1400" b="1" dirty="0">
                <a:solidFill>
                  <a:schemeClr val="tx2">
                    <a:lumMod val="50000"/>
                  </a:schemeClr>
                </a:solidFill>
                <a:latin typeface=" Arial"/>
              </a:rPr>
              <a:t>Administration</a:t>
            </a:r>
            <a:r>
              <a:rPr lang="en-US" sz="1400" dirty="0">
                <a:solidFill>
                  <a:schemeClr val="tx2">
                    <a:lumMod val="50000"/>
                  </a:schemeClr>
                </a:solidFill>
                <a:latin typeface=" Arial"/>
              </a:rPr>
              <a:t> menu.</a:t>
            </a:r>
          </a:p>
          <a:p>
            <a:pPr lvl="0">
              <a:defRPr/>
            </a:pPr>
            <a:r>
              <a:rPr lang="en-US" sz="1400" dirty="0">
                <a:solidFill>
                  <a:schemeClr val="tx2">
                    <a:lumMod val="50000"/>
                  </a:schemeClr>
                </a:solidFill>
                <a:latin typeface=" Arial"/>
              </a:rPr>
              <a:t>Hover over </a:t>
            </a:r>
            <a:r>
              <a:rPr lang="en-US" sz="1400" b="1" dirty="0">
                <a:solidFill>
                  <a:schemeClr val="tx2">
                    <a:lumMod val="50000"/>
                  </a:schemeClr>
                </a:solidFill>
                <a:latin typeface=" Arial"/>
              </a:rPr>
              <a:t>Platoon Manager</a:t>
            </a:r>
            <a:r>
              <a:rPr lang="en-US" sz="1400" dirty="0">
                <a:solidFill>
                  <a:schemeClr val="tx2">
                    <a:lumMod val="50000"/>
                  </a:schemeClr>
                </a:solidFill>
                <a:latin typeface=" Arial"/>
              </a:rPr>
              <a:t> from the drop-down menu.</a:t>
            </a:r>
          </a:p>
          <a:p>
            <a:pPr lvl="0">
              <a:defRPr/>
            </a:pPr>
            <a:r>
              <a:rPr lang="en-US" sz="1400" dirty="0">
                <a:solidFill>
                  <a:schemeClr val="tx2">
                    <a:lumMod val="50000"/>
                  </a:schemeClr>
                </a:solidFill>
                <a:latin typeface=" Arial"/>
              </a:rPr>
              <a:t>Select </a:t>
            </a:r>
            <a:r>
              <a:rPr lang="en-US" sz="1400" b="1" dirty="0">
                <a:solidFill>
                  <a:schemeClr val="tx2">
                    <a:lumMod val="50000"/>
                  </a:schemeClr>
                </a:solidFill>
                <a:latin typeface=" Arial"/>
              </a:rPr>
              <a:t>Manage Subordinates.</a:t>
            </a:r>
            <a:endParaRPr lang="en-US" sz="1400" dirty="0">
              <a:solidFill>
                <a:schemeClr val="tx2">
                  <a:lumMod val="50000"/>
                </a:schemeClr>
              </a:solidFill>
              <a:latin typeface=" Arial"/>
            </a:endParaRPr>
          </a:p>
        </p:txBody>
      </p:sp>
      <p:sp>
        <p:nvSpPr>
          <p:cNvPr id="29" name="Rectangle 28"/>
          <p:cNvSpPr/>
          <p:nvPr/>
        </p:nvSpPr>
        <p:spPr>
          <a:xfrm>
            <a:off x="5600925" y="1052228"/>
            <a:ext cx="848890" cy="2125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4"/>
          <p:cNvSpPr txBox="1">
            <a:spLocks/>
          </p:cNvSpPr>
          <p:nvPr/>
        </p:nvSpPr>
        <p:spPr>
          <a:xfrm>
            <a:off x="11582400" y="6492875"/>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rPr>
              <a:t>8</a:t>
            </a:r>
          </a:p>
        </p:txBody>
      </p:sp>
    </p:spTree>
    <p:extLst>
      <p:ext uri="{BB962C8B-B14F-4D97-AF65-F5344CB8AC3E}">
        <p14:creationId xmlns:p14="http://schemas.microsoft.com/office/powerpoint/2010/main" val="35439819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59347"/>
            <a:ext cx="12195171" cy="5473824"/>
          </a:xfrm>
          <a:prstGeom prst="rect">
            <a:avLst/>
          </a:prstGeom>
        </p:spPr>
      </p:pic>
      <p:sp>
        <p:nvSpPr>
          <p:cNvPr id="4" name="TextBox 3"/>
          <p:cNvSpPr txBox="1"/>
          <p:nvPr/>
        </p:nvSpPr>
        <p:spPr>
          <a:xfrm>
            <a:off x="6127463" y="33605"/>
            <a:ext cx="6064537" cy="584775"/>
          </a:xfrm>
          <a:prstGeom prst="rect">
            <a:avLst/>
          </a:prstGeom>
          <a:noFill/>
        </p:spPr>
        <p:txBody>
          <a:bodyPr wrap="square" rtlCol="0">
            <a:spAutoFit/>
          </a:bodyPr>
          <a:lstStyle/>
          <a:p>
            <a:pPr algn="ctr"/>
            <a:r>
              <a:rPr lang="en-US" sz="3200" b="1" dirty="0">
                <a:cs typeface="Arial" panose="020B0604020202020204" pitchFamily="34" charset="0"/>
              </a:rPr>
              <a:t>Manage Subordinates</a:t>
            </a:r>
          </a:p>
        </p:txBody>
      </p:sp>
      <p:sp>
        <p:nvSpPr>
          <p:cNvPr id="26" name="TextBox 25"/>
          <p:cNvSpPr txBox="1"/>
          <p:nvPr/>
        </p:nvSpPr>
        <p:spPr>
          <a:xfrm>
            <a:off x="2767104" y="4874993"/>
            <a:ext cx="6657792" cy="1384995"/>
          </a:xfrm>
          <a:prstGeom prst="rect">
            <a:avLst/>
          </a:prstGeom>
          <a:solidFill>
            <a:schemeClr val="bg1">
              <a:lumMod val="75000"/>
            </a:schemeClr>
          </a:solidFill>
          <a:ln>
            <a:solidFill>
              <a:schemeClr val="bg2">
                <a:lumMod val="25000"/>
              </a:schemeClr>
            </a:solidFill>
          </a:ln>
        </p:spPr>
        <p:txBody>
          <a:bodyPr wrap="square" rtlCol="0">
            <a:spAutoFit/>
          </a:bodyPr>
          <a:lstStyle/>
          <a:p>
            <a:pPr algn="ctr"/>
            <a:r>
              <a:rPr lang="en-US" sz="1400" b="1" dirty="0">
                <a:solidFill>
                  <a:schemeClr val="tx2">
                    <a:lumMod val="50000"/>
                  </a:schemeClr>
                </a:solidFill>
                <a:latin typeface=" Arial"/>
              </a:rPr>
              <a:t>NOTE</a:t>
            </a:r>
            <a:endParaRPr lang="en-US" sz="1400" dirty="0">
              <a:solidFill>
                <a:schemeClr val="tx2">
                  <a:lumMod val="50000"/>
                </a:schemeClr>
              </a:solidFill>
              <a:latin typeface=" Arial"/>
            </a:endParaRPr>
          </a:p>
          <a:p>
            <a:pPr lvl="0">
              <a:defRPr/>
            </a:pPr>
            <a:r>
              <a:rPr lang="en-US" sz="1400" dirty="0">
                <a:solidFill>
                  <a:schemeClr val="tx2">
                    <a:lumMod val="50000"/>
                  </a:schemeClr>
                </a:solidFill>
                <a:latin typeface=" Arial"/>
              </a:rPr>
              <a:t>Units should establish a naming convention for subordinate units to clearly identify a subordinate when viewed by higher echelon DTMS Managers and leaders. </a:t>
            </a:r>
          </a:p>
          <a:p>
            <a:pPr lvl="0">
              <a:defRPr/>
            </a:pPr>
            <a:endParaRPr lang="en-US" sz="1400" dirty="0">
              <a:solidFill>
                <a:schemeClr val="tx2">
                  <a:lumMod val="50000"/>
                </a:schemeClr>
              </a:solidFill>
              <a:latin typeface=" Arial"/>
            </a:endParaRPr>
          </a:p>
          <a:p>
            <a:pPr lvl="0">
              <a:defRPr/>
            </a:pPr>
            <a:r>
              <a:rPr lang="en-US" sz="1400" dirty="0">
                <a:solidFill>
                  <a:schemeClr val="tx2">
                    <a:lumMod val="50000"/>
                  </a:schemeClr>
                </a:solidFill>
                <a:latin typeface=" Arial"/>
              </a:rPr>
              <a:t>It is recommended that the name of a platoon include BN/CO/PLT at a minimum. Some units choose to include BDE or DIV in the naming convention.</a:t>
            </a:r>
          </a:p>
        </p:txBody>
      </p:sp>
      <p:sp>
        <p:nvSpPr>
          <p:cNvPr id="27" name="Rectangle 26"/>
          <p:cNvSpPr/>
          <p:nvPr/>
        </p:nvSpPr>
        <p:spPr>
          <a:xfrm>
            <a:off x="232094" y="1664341"/>
            <a:ext cx="1469115" cy="21605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4"/>
          <p:cNvSpPr txBox="1">
            <a:spLocks/>
          </p:cNvSpPr>
          <p:nvPr/>
        </p:nvSpPr>
        <p:spPr>
          <a:xfrm>
            <a:off x="11582400" y="6492875"/>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rPr>
              <a:t>9</a:t>
            </a:r>
          </a:p>
        </p:txBody>
      </p:sp>
    </p:spTree>
    <p:extLst>
      <p:ext uri="{BB962C8B-B14F-4D97-AF65-F5344CB8AC3E}">
        <p14:creationId xmlns:p14="http://schemas.microsoft.com/office/powerpoint/2010/main" val="132526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cf6926f-39e9-4de8-9240-8f25bff3b132" xsi:nil="true"/>
    <lcf76f155ced4ddcb4097134ff3c332f xmlns="49e003f1-935b-4b79-a0ed-d8c943ace92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59E62DA0D854944A95B255C893FA226" ma:contentTypeVersion="12" ma:contentTypeDescription="Create a new document." ma:contentTypeScope="" ma:versionID="e75fd9c561bf6c437c88f56780c491fc">
  <xsd:schema xmlns:xsd="http://www.w3.org/2001/XMLSchema" xmlns:xs="http://www.w3.org/2001/XMLSchema" xmlns:p="http://schemas.microsoft.com/office/2006/metadata/properties" xmlns:ns2="49e003f1-935b-4b79-a0ed-d8c943ace92b" xmlns:ns3="1cf6926f-39e9-4de8-9240-8f25bff3b132" targetNamespace="http://schemas.microsoft.com/office/2006/metadata/properties" ma:root="true" ma:fieldsID="893319e797e61a336f0a66a5b3366269" ns2:_="" ns3:_="">
    <xsd:import namespace="49e003f1-935b-4b79-a0ed-d8c943ace92b"/>
    <xsd:import namespace="1cf6926f-39e9-4de8-9240-8f25bff3b13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e003f1-935b-4b79-a0ed-d8c943ace9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2384469-626d-4c2f-a8e0-0f82b257a6a7"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cf6926f-39e9-4de8-9240-8f25bff3b132"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1b75e17c-ae4c-4614-ac8b-f339259a2b5b}" ma:internalName="TaxCatchAll" ma:showField="CatchAllData" ma:web="1cf6926f-39e9-4de8-9240-8f25bff3b1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AAFA89-9008-4794-B1AA-04D5E366E451}">
  <ds:schemaRefs>
    <ds:schemaRef ds:uri="http://purl.org/dc/elements/1.1/"/>
    <ds:schemaRef ds:uri="http://schemas.microsoft.com/office/2006/metadata/properties"/>
    <ds:schemaRef ds:uri="04adc925-6b5d-4628-b7e0-5b86efa98958"/>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bc96db8f-62c4-44cc-8b28-7ef117495d18"/>
    <ds:schemaRef ds:uri="http://www.w3.org/XML/1998/namespace"/>
    <ds:schemaRef ds:uri="http://purl.org/dc/dcmitype/"/>
    <ds:schemaRef ds:uri="1cf6926f-39e9-4de8-9240-8f25bff3b132"/>
    <ds:schemaRef ds:uri="49e003f1-935b-4b79-a0ed-d8c943ace92b"/>
  </ds:schemaRefs>
</ds:datastoreItem>
</file>

<file path=customXml/itemProps2.xml><?xml version="1.0" encoding="utf-8"?>
<ds:datastoreItem xmlns:ds="http://schemas.openxmlformats.org/officeDocument/2006/customXml" ds:itemID="{A88DE12D-FA01-4489-A4A9-8BCC8037B027}">
  <ds:schemaRefs>
    <ds:schemaRef ds:uri="http://schemas.microsoft.com/sharepoint/v3/contenttype/forms"/>
  </ds:schemaRefs>
</ds:datastoreItem>
</file>

<file path=customXml/itemProps3.xml><?xml version="1.0" encoding="utf-8"?>
<ds:datastoreItem xmlns:ds="http://schemas.openxmlformats.org/officeDocument/2006/customXml" ds:itemID="{8803A123-05CA-485B-B106-1B7C16582E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e003f1-935b-4b79-a0ed-d8c943ace92b"/>
    <ds:schemaRef ds:uri="1cf6926f-39e9-4de8-9240-8f25bff3b1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110015</TotalTime>
  <Words>10885</Words>
  <Application>Microsoft Macintosh PowerPoint</Application>
  <PresentationFormat>Widescreen</PresentationFormat>
  <Paragraphs>1369</Paragraphs>
  <Slides>34</Slides>
  <Notes>34</Notes>
  <HiddenSlides>0</HiddenSlides>
  <MMClips>0</MMClips>
  <ScaleCrop>false</ScaleCrop>
  <HeadingPairs>
    <vt:vector size="8" baseType="variant">
      <vt:variant>
        <vt:lpstr>Fonts Used</vt:lpstr>
      </vt:variant>
      <vt:variant>
        <vt:i4>6</vt:i4>
      </vt:variant>
      <vt:variant>
        <vt:lpstr>Theme</vt:lpstr>
      </vt:variant>
      <vt:variant>
        <vt:i4>1</vt:i4>
      </vt:variant>
      <vt:variant>
        <vt:lpstr>Slide Titles</vt:lpstr>
      </vt:variant>
      <vt:variant>
        <vt:i4>34</vt:i4>
      </vt:variant>
      <vt:variant>
        <vt:lpstr>Custom Shows</vt:lpstr>
      </vt:variant>
      <vt:variant>
        <vt:i4>34</vt:i4>
      </vt:variant>
    </vt:vector>
  </HeadingPairs>
  <TitlesOfParts>
    <vt:vector size="75" baseType="lpstr">
      <vt:lpstr> Arial</vt:lpstr>
      <vt:lpstr>Arial</vt:lpstr>
      <vt:lpstr>Calibri</vt:lpstr>
      <vt:lpstr>Chalkboard</vt:lpstr>
      <vt:lpstr>Times New Roman</vt:lpstr>
      <vt:lpstr>Wingdings</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1: Training Management Overview</vt:lpstr>
      <vt:lpstr>Lesson 2: Army Training Management System</vt:lpstr>
      <vt:lpstr>Lesson 3: DTMS Introduction</vt:lpstr>
      <vt:lpstr>Lesson 4: Preparatory Functions</vt:lpstr>
      <vt:lpstr>Lesson 1: Schedule Event</vt:lpstr>
      <vt:lpstr>Lesson 2: Manage Event</vt:lpstr>
      <vt:lpstr>Lesson 3: Manage Event Sets/Checklists</vt:lpstr>
      <vt:lpstr>Lesson 4: Calendars</vt:lpstr>
      <vt:lpstr>Lesson 5: Training Schedules</vt:lpstr>
      <vt:lpstr>Lesson 6: CATS Planning Tools</vt:lpstr>
      <vt:lpstr>Lesson 7: Additional Items</vt:lpstr>
      <vt:lpstr>Module I Check on Learning</vt:lpstr>
      <vt:lpstr>Lesson 1: METL</vt:lpstr>
      <vt:lpstr>Lesson 2: Weapons Management</vt:lpstr>
      <vt:lpstr>Lesson 3: Tasks</vt:lpstr>
      <vt:lpstr>Lesson 1: Training Dashboard Tab</vt:lpstr>
      <vt:lpstr>Lesson 2: Record Soldier Training Wizard</vt:lpstr>
      <vt:lpstr>Lesson 3: Individual Training Record</vt:lpstr>
      <vt:lpstr>Lesson 4: Small Unit Leader Tool</vt:lpstr>
      <vt:lpstr>Lesson 5: Data Transfer (Real-Time)</vt:lpstr>
      <vt:lpstr>Lesson 1: Reports Drop-Down (Grid Reports)</vt:lpstr>
      <vt:lpstr>Lesson 2: ACFT Filters</vt:lpstr>
      <vt:lpstr>Lesson 3: Individual Training Record (Report)</vt:lpstr>
      <vt:lpstr>Review Summary I</vt:lpstr>
      <vt:lpstr>Module II Check on Learning</vt:lpstr>
      <vt:lpstr>Review Summary II</vt:lpstr>
      <vt:lpstr>Module III Check on Learning</vt:lpstr>
      <vt:lpstr>Review Summary III</vt:lpstr>
      <vt:lpstr>Module IV Check on Learning</vt:lpstr>
      <vt:lpstr>Review Summary IV</vt:lpstr>
      <vt:lpstr>Module V Check on Learning</vt:lpstr>
      <vt:lpstr>Review Summary V</vt:lpstr>
      <vt:lpstr>End of Course Check on Learning</vt:lpstr>
      <vt:lpstr>End of Course Review</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 Cone Vist</dc:title>
  <dc:creator>dereak.d.richards.ctr@mail.mil</dc:creator>
  <cp:lastModifiedBy>Justin Hood</cp:lastModifiedBy>
  <cp:revision>6137</cp:revision>
  <cp:lastPrinted>2016-06-20T14:34:27Z</cp:lastPrinted>
  <dcterms:created xsi:type="dcterms:W3CDTF">2011-02-23T16:46:53Z</dcterms:created>
  <dcterms:modified xsi:type="dcterms:W3CDTF">2022-06-26T19:20:13Z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0x010100D59E62DA0D854944A95B255C893FA226</vt:lpwstr>
  </property>
</Properties>
</file>